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316" r:id="rId3"/>
    <p:sldId id="257" r:id="rId4"/>
    <p:sldId id="307" r:id="rId5"/>
    <p:sldId id="369" r:id="rId6"/>
    <p:sldId id="373" r:id="rId7"/>
    <p:sldId id="375" r:id="rId8"/>
    <p:sldId id="376" r:id="rId9"/>
    <p:sldId id="377" r:id="rId10"/>
    <p:sldId id="370" r:id="rId11"/>
    <p:sldId id="371" r:id="rId12"/>
    <p:sldId id="378" r:id="rId13"/>
    <p:sldId id="380" r:id="rId14"/>
    <p:sldId id="381" r:id="rId15"/>
    <p:sldId id="382" r:id="rId16"/>
    <p:sldId id="36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50" d="100"/>
          <a:sy n="50" d="100"/>
        </p:scale>
        <p:origin x="-204" y="-63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30/07/2014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16</a:t>
            </a:fld>
            <a:endParaRPr lang="en-GB"/>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9.xml"/><Relationship Id="rId3" Type="http://schemas.openxmlformats.org/officeDocument/2006/relationships/slide" Target="../slides/slide2.xml"/><Relationship Id="rId7" Type="http://schemas.openxmlformats.org/officeDocument/2006/relationships/slide" Target="../slides/slide8.xml"/><Relationship Id="rId12" Type="http://schemas.openxmlformats.org/officeDocument/2006/relationships/slide" Target="../slides/slide15.xml"/><Relationship Id="rId2" Type="http://schemas.openxmlformats.org/officeDocument/2006/relationships/slide" Target="../slides/slide4.xml"/><Relationship Id="rId1" Type="http://schemas.openxmlformats.org/officeDocument/2006/relationships/slideMaster" Target="../slideMasters/slideMaster1.xml"/><Relationship Id="rId6" Type="http://schemas.openxmlformats.org/officeDocument/2006/relationships/slide" Target="../slides/slide7.xml"/><Relationship Id="rId11" Type="http://schemas.openxmlformats.org/officeDocument/2006/relationships/slide" Target="../slides/slide12.xml"/><Relationship Id="rId5" Type="http://schemas.openxmlformats.org/officeDocument/2006/relationships/slide" Target="../slides/slide6.xml"/><Relationship Id="rId10" Type="http://schemas.openxmlformats.org/officeDocument/2006/relationships/slide" Target="../slides/slide11.xml"/><Relationship Id="rId4" Type="http://schemas.openxmlformats.org/officeDocument/2006/relationships/slide" Target="../slides/slide16.xml"/><Relationship Id="rId9" Type="http://schemas.openxmlformats.org/officeDocument/2006/relationships/slide" Target="../slides/slide10.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30/07/2014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30/07/2014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30/07/2014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30/07/2014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41" name="Round Same Side Corner Rectangle 40">
            <a:hlinkClick r:id="rId2" action="ppaction://hlinksldjump"/>
          </p:cNvPr>
          <p:cNvSpPr/>
          <p:nvPr userDrawn="1"/>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42" name="Round Same Side Corner Rectangle 41">
            <a:hlinkClick r:id="rId3" action="ppaction://hlinksldjump"/>
          </p:cNvPr>
          <p:cNvSpPr/>
          <p:nvPr userDrawn="1"/>
        </p:nvSpPr>
        <p:spPr>
          <a:xfrm>
            <a:off x="785616" y="6569968"/>
            <a:ext cx="648072" cy="288032"/>
          </a:xfrm>
          <a:prstGeom prst="round2SameRect">
            <a:avLst/>
          </a:prstGeom>
          <a:solidFill>
            <a:srgbClr val="00B050"/>
          </a:solid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Criteria</a:t>
            </a:r>
            <a:endParaRPr lang="en-GB" sz="1100" b="1" dirty="0">
              <a:solidFill>
                <a:schemeClr val="bg1"/>
              </a:solidFill>
              <a:latin typeface="Calibri" pitchFamily="34" charset="0"/>
              <a:cs typeface="Calibri" pitchFamily="34" charset="0"/>
            </a:endParaRPr>
          </a:p>
        </p:txBody>
      </p:sp>
      <p:sp>
        <p:nvSpPr>
          <p:cNvPr id="51" name="Round Same Side Corner Rectangle 50">
            <a:hlinkClick r:id="rId4" action="ppaction://hlinksldjump"/>
          </p:cNvPr>
          <p:cNvSpPr/>
          <p:nvPr userDrawn="1"/>
        </p:nvSpPr>
        <p:spPr>
          <a:xfrm>
            <a:off x="1463728"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5" action="ppaction://hlinksldjump"/>
          </p:cNvPr>
          <p:cNvSpPr/>
          <p:nvPr userDrawn="1"/>
        </p:nvSpPr>
        <p:spPr>
          <a:xfrm>
            <a:off x="214184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6" action="ppaction://hlinksldjump"/>
          </p:cNvPr>
          <p:cNvSpPr/>
          <p:nvPr userDrawn="1"/>
        </p:nvSpPr>
        <p:spPr>
          <a:xfrm>
            <a:off x="256788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rId7" action="ppaction://hlinksldjump"/>
          </p:cNvPr>
          <p:cNvSpPr/>
          <p:nvPr userDrawn="1"/>
        </p:nvSpPr>
        <p:spPr>
          <a:xfrm>
            <a:off x="299392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8" action="ppaction://hlinksldjump"/>
          </p:cNvPr>
          <p:cNvSpPr/>
          <p:nvPr userDrawn="1"/>
        </p:nvSpPr>
        <p:spPr>
          <a:xfrm>
            <a:off x="34199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56" name="Round Same Side Corner Rectangle 55">
            <a:hlinkClick r:id="rId9" action="ppaction://hlinksldjump"/>
          </p:cNvPr>
          <p:cNvSpPr/>
          <p:nvPr userDrawn="1"/>
        </p:nvSpPr>
        <p:spPr>
          <a:xfrm>
            <a:off x="3846000" y="6569968"/>
            <a:ext cx="396000" cy="288032"/>
          </a:xfrm>
          <a:prstGeom prst="round2Same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57" name="Round Same Side Corner Rectangle 56">
            <a:hlinkClick r:id="rId9" action="ppaction://hlinksldjump"/>
          </p:cNvPr>
          <p:cNvSpPr/>
          <p:nvPr userDrawn="1"/>
        </p:nvSpPr>
        <p:spPr>
          <a:xfrm>
            <a:off x="4272040" y="6569968"/>
            <a:ext cx="396000" cy="288032"/>
          </a:xfrm>
          <a:prstGeom prst="round2Same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58" name="Round Same Side Corner Rectangle 57">
            <a:hlinkClick r:id="rId10" action="ppaction://hlinksldjump"/>
          </p:cNvPr>
          <p:cNvSpPr/>
          <p:nvPr userDrawn="1"/>
        </p:nvSpPr>
        <p:spPr>
          <a:xfrm>
            <a:off x="4698080" y="6569968"/>
            <a:ext cx="396000"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59" name="Round Same Side Corner Rectangle 58">
            <a:hlinkClick r:id="rId10" action="ppaction://hlinksldjump"/>
          </p:cNvPr>
          <p:cNvSpPr/>
          <p:nvPr userDrawn="1"/>
        </p:nvSpPr>
        <p:spPr>
          <a:xfrm>
            <a:off x="5124120" y="6569968"/>
            <a:ext cx="396000"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
        <p:nvSpPr>
          <p:cNvPr id="60" name="Round Same Side Corner Rectangle 59">
            <a:hlinkClick r:id="rId11" action="ppaction://hlinksldjump"/>
          </p:cNvPr>
          <p:cNvSpPr/>
          <p:nvPr userDrawn="1"/>
        </p:nvSpPr>
        <p:spPr>
          <a:xfrm>
            <a:off x="55501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p>
        </p:txBody>
      </p:sp>
      <p:sp>
        <p:nvSpPr>
          <p:cNvPr id="61" name="Round Same Side Corner Rectangle 60">
            <a:hlinkClick r:id="rId12" action="ppaction://hlinksldjump"/>
          </p:cNvPr>
          <p:cNvSpPr/>
          <p:nvPr userDrawn="1"/>
        </p:nvSpPr>
        <p:spPr>
          <a:xfrm>
            <a:off x="597620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30/07/2014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30/07/2014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30/07/2014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30/07/2014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30/07/2014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30/07/2014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30/07/2014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30/07/2014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2"/>
            <a:ext cx="7772400" cy="1829761"/>
          </a:xfrm>
        </p:spPr>
        <p:txBody>
          <a:bodyPr/>
          <a:lstStyle/>
          <a:p>
            <a:r>
              <a:rPr lang="en-GB" dirty="0" smtClean="0"/>
              <a:t>Unit 32</a:t>
            </a:r>
            <a:endParaRPr lang="en-GB" dirty="0"/>
          </a:p>
        </p:txBody>
      </p:sp>
      <p:sp>
        <p:nvSpPr>
          <p:cNvPr id="3" name="Subtitle 2"/>
          <p:cNvSpPr>
            <a:spLocks noGrp="1"/>
          </p:cNvSpPr>
          <p:nvPr>
            <p:ph type="subTitle" idx="1"/>
          </p:nvPr>
        </p:nvSpPr>
        <p:spPr>
          <a:xfrm>
            <a:off x="1081844" y="2276872"/>
            <a:ext cx="7772400" cy="1524362"/>
          </a:xfrm>
        </p:spPr>
        <p:txBody>
          <a:bodyPr wrap="none">
            <a:noAutofit/>
          </a:bodyPr>
          <a:lstStyle/>
          <a:p>
            <a:r>
              <a:rPr lang="en-GB" sz="3600" b="1" dirty="0"/>
              <a:t>Unit </a:t>
            </a:r>
            <a:r>
              <a:rPr lang="en-GB" sz="3600" b="1" dirty="0" smtClean="0"/>
              <a:t>32 </a:t>
            </a:r>
            <a:r>
              <a:rPr lang="en-GB" sz="3600" dirty="0"/>
              <a:t>- Computer Game </a:t>
            </a:r>
            <a:r>
              <a:rPr lang="en-GB" sz="3600" dirty="0" smtClean="0"/>
              <a:t>Design</a:t>
            </a:r>
          </a:p>
          <a:p>
            <a:r>
              <a:rPr lang="en-GB" sz="4000" dirty="0" smtClean="0"/>
              <a:t>H/502/5671</a:t>
            </a:r>
            <a:endParaRPr lang="en-GB" sz="4000" dirty="0"/>
          </a:p>
        </p:txBody>
      </p:sp>
      <p:sp>
        <p:nvSpPr>
          <p:cNvPr id="4" name="TextBox 3"/>
          <p:cNvSpPr txBox="1"/>
          <p:nvPr/>
        </p:nvSpPr>
        <p:spPr>
          <a:xfrm>
            <a:off x="1775876" y="3731548"/>
            <a:ext cx="7096879" cy="1754326"/>
          </a:xfrm>
          <a:prstGeom prst="rect">
            <a:avLst/>
          </a:prstGeom>
          <a:noFill/>
        </p:spPr>
        <p:txBody>
          <a:bodyPr wrap="none" rtlCol="0">
            <a:spAutoFit/>
          </a:bodyPr>
          <a:lstStyle/>
          <a:p>
            <a:pPr algn="r"/>
            <a:r>
              <a:rPr lang="en-GB" sz="3600" b="1" dirty="0" smtClean="0">
                <a:solidFill>
                  <a:schemeClr val="dk1"/>
                </a:solidFill>
              </a:rPr>
              <a:t>LO3 - </a:t>
            </a:r>
            <a:r>
              <a:rPr lang="en-GB" sz="3600" dirty="0">
                <a:solidFill>
                  <a:schemeClr val="dk1"/>
                </a:solidFill>
              </a:rPr>
              <a:t>Be able to prepare </a:t>
            </a:r>
            <a:r>
              <a:rPr lang="en-GB" sz="3600" dirty="0" smtClean="0">
                <a:solidFill>
                  <a:schemeClr val="dk1"/>
                </a:solidFill>
              </a:rPr>
              <a:t>game</a:t>
            </a:r>
          </a:p>
          <a:p>
            <a:pPr algn="r"/>
            <a:r>
              <a:rPr lang="en-GB" sz="3600" dirty="0" smtClean="0">
                <a:solidFill>
                  <a:schemeClr val="dk1"/>
                </a:solidFill>
              </a:rPr>
              <a:t>design </a:t>
            </a:r>
            <a:r>
              <a:rPr lang="en-GB" sz="3600" dirty="0">
                <a:solidFill>
                  <a:schemeClr val="dk1"/>
                </a:solidFill>
              </a:rPr>
              <a:t>documentation</a:t>
            </a:r>
          </a:p>
          <a:p>
            <a:pPr algn="r"/>
            <a:endParaRPr lang="en-GB" sz="3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4968552"/>
          </a:xfrm>
        </p:spPr>
        <p:txBody>
          <a:bodyPr>
            <a:noAutofit/>
          </a:bodyPr>
          <a:lstStyle/>
          <a:p>
            <a:pPr marL="255588" indent="-255588"/>
            <a:r>
              <a:rPr lang="en-GB" sz="1400" b="1" dirty="0" smtClean="0">
                <a:latin typeface="Calibri" pitchFamily="34" charset="0"/>
                <a:cs typeface="Calibri" pitchFamily="34" charset="0"/>
              </a:rPr>
              <a:t>The High </a:t>
            </a:r>
            <a:r>
              <a:rPr lang="en-GB" sz="1400" b="1" dirty="0">
                <a:latin typeface="Calibri" pitchFamily="34" charset="0"/>
                <a:cs typeface="Calibri" pitchFamily="34" charset="0"/>
              </a:rPr>
              <a:t>concept</a:t>
            </a:r>
            <a:r>
              <a:rPr lang="en-GB" sz="1400" dirty="0">
                <a:latin typeface="Calibri" pitchFamily="34" charset="0"/>
                <a:cs typeface="Calibri" pitchFamily="34" charset="0"/>
              </a:rPr>
              <a:t> </a:t>
            </a:r>
            <a:r>
              <a:rPr lang="en-GB" sz="1400" dirty="0" smtClean="0">
                <a:latin typeface="Calibri" pitchFamily="34" charset="0"/>
                <a:cs typeface="Calibri" pitchFamily="34" charset="0"/>
              </a:rPr>
              <a:t> is a shortened version the game documentation that could be sent to the press as a release statement, with just the best details from the Documentation that should include: </a:t>
            </a:r>
            <a:endParaRPr lang="en-GB" sz="1400" dirty="0">
              <a:latin typeface="Calibri" pitchFamily="34" charset="0"/>
              <a:cs typeface="Calibri" pitchFamily="34" charset="0"/>
            </a:endParaRPr>
          </a:p>
          <a:p>
            <a:pPr marL="450850" lvl="2" indent="-176213"/>
            <a:r>
              <a:rPr lang="en-GB" sz="1400" dirty="0" smtClean="0">
                <a:latin typeface="Calibri" pitchFamily="34" charset="0"/>
                <a:cs typeface="Calibri" pitchFamily="34" charset="0"/>
              </a:rPr>
              <a:t>Used </a:t>
            </a:r>
            <a:r>
              <a:rPr lang="en-GB" sz="1400" dirty="0">
                <a:latin typeface="Calibri" pitchFamily="34" charset="0"/>
                <a:cs typeface="Calibri" pitchFamily="34" charset="0"/>
              </a:rPr>
              <a:t>as a sales tool </a:t>
            </a:r>
          </a:p>
          <a:p>
            <a:pPr marL="450850" lvl="2" indent="-176213"/>
            <a:r>
              <a:rPr lang="en-GB" sz="1400" dirty="0" smtClean="0">
                <a:latin typeface="Calibri" pitchFamily="34" charset="0"/>
                <a:cs typeface="Calibri" pitchFamily="34" charset="0"/>
              </a:rPr>
              <a:t>Communicates </a:t>
            </a:r>
            <a:r>
              <a:rPr lang="en-GB" sz="1400" dirty="0">
                <a:latin typeface="Calibri" pitchFamily="34" charset="0"/>
                <a:cs typeface="Calibri" pitchFamily="34" charset="0"/>
              </a:rPr>
              <a:t>rapidly and clearly the idea of the game </a:t>
            </a:r>
          </a:p>
          <a:p>
            <a:pPr marL="450850" lvl="2" indent="-176213"/>
            <a:r>
              <a:rPr lang="en-GB" sz="1400" dirty="0" smtClean="0">
                <a:latin typeface="Calibri" pitchFamily="34" charset="0"/>
                <a:cs typeface="Calibri" pitchFamily="34" charset="0"/>
              </a:rPr>
              <a:t>Should </a:t>
            </a:r>
            <a:r>
              <a:rPr lang="en-GB" sz="1400" dirty="0">
                <a:latin typeface="Calibri" pitchFamily="34" charset="0"/>
                <a:cs typeface="Calibri" pitchFamily="34" charset="0"/>
              </a:rPr>
              <a:t>contain a “hook” statement to attract interest </a:t>
            </a:r>
          </a:p>
          <a:p>
            <a:pPr marL="720725" lvl="3"/>
            <a:r>
              <a:rPr lang="en-GB" sz="1400" b="1" dirty="0">
                <a:latin typeface="Calibri" pitchFamily="34" charset="0"/>
                <a:cs typeface="Calibri" pitchFamily="34" charset="0"/>
              </a:rPr>
              <a:t>Hook Statement</a:t>
            </a:r>
            <a:r>
              <a:rPr lang="en-GB" sz="1400" dirty="0">
                <a:latin typeface="Calibri" pitchFamily="34" charset="0"/>
                <a:cs typeface="Calibri" pitchFamily="34" charset="0"/>
              </a:rPr>
              <a:t> – A hook statement is a by-line, something that sells the game, you need to create a statement with a justification that will be the sounding point in your pitch to the publisher. The statement only needs to be a sentence but will need explaining.</a:t>
            </a:r>
          </a:p>
          <a:p>
            <a:pPr marL="450850" lvl="2" indent="-176213"/>
            <a:r>
              <a:rPr lang="en-GB" sz="1400" dirty="0" smtClean="0">
                <a:latin typeface="Calibri" pitchFamily="34" charset="0"/>
                <a:cs typeface="Calibri" pitchFamily="34" charset="0"/>
              </a:rPr>
              <a:t>Two </a:t>
            </a:r>
            <a:r>
              <a:rPr lang="en-GB" sz="1400" dirty="0">
                <a:latin typeface="Calibri" pitchFamily="34" charset="0"/>
                <a:cs typeface="Calibri" pitchFamily="34" charset="0"/>
              </a:rPr>
              <a:t>to four pages long </a:t>
            </a:r>
          </a:p>
          <a:p>
            <a:pPr marL="450850" lvl="2" indent="-176213"/>
            <a:r>
              <a:rPr lang="en-GB" sz="1400" dirty="0" smtClean="0">
                <a:latin typeface="Calibri" pitchFamily="34" charset="0"/>
                <a:cs typeface="Calibri" pitchFamily="34" charset="0"/>
              </a:rPr>
              <a:t>Takes </a:t>
            </a:r>
            <a:r>
              <a:rPr lang="en-GB" sz="1400" dirty="0">
                <a:latin typeface="Calibri" pitchFamily="34" charset="0"/>
                <a:cs typeface="Calibri" pitchFamily="34" charset="0"/>
              </a:rPr>
              <a:t>about 10 minutes to read </a:t>
            </a:r>
            <a:endParaRPr lang="en-GB" sz="1400" dirty="0" smtClean="0">
              <a:latin typeface="Calibri" pitchFamily="34" charset="0"/>
              <a:cs typeface="Calibri" pitchFamily="34" charset="0"/>
            </a:endParaRPr>
          </a:p>
          <a:p>
            <a:pPr marL="273050" lvl="2" indent="-230188">
              <a:buFont typeface="Wingdings 3" pitchFamily="18" charset="2"/>
              <a:buChar char=""/>
            </a:pPr>
            <a:r>
              <a:rPr lang="en-GB" sz="1400" dirty="0" smtClean="0">
                <a:latin typeface="Calibri" pitchFamily="34" charset="0"/>
                <a:cs typeface="Calibri" pitchFamily="34" charset="0"/>
              </a:rPr>
              <a:t>For this document you will need to aim the language at the publisher (or press) so it needs to be neat, in an appropriate language and condensed. Characters and levels should be described using similarities rather than move by move detail.</a:t>
            </a:r>
          </a:p>
          <a:p>
            <a:pPr marL="273050" lvl="2" indent="-230188">
              <a:buFont typeface="Wingdings 3" pitchFamily="18" charset="2"/>
              <a:buChar char=""/>
            </a:pPr>
            <a:r>
              <a:rPr lang="en-GB" sz="1400" dirty="0" smtClean="0">
                <a:latin typeface="Calibri" pitchFamily="34" charset="0"/>
                <a:cs typeface="Calibri" pitchFamily="34" charset="0"/>
              </a:rPr>
              <a:t>Mention of online and offline capacity should be highlighted with specific reference to the unique value you will be bringing to the game.</a:t>
            </a:r>
          </a:p>
          <a:p>
            <a:pPr marL="42862" lvl="2" indent="0">
              <a:buNone/>
            </a:pPr>
            <a:r>
              <a:rPr lang="en-GB" sz="1400" b="1" dirty="0" smtClean="0">
                <a:latin typeface="Calibri" pitchFamily="34" charset="0"/>
                <a:cs typeface="Calibri" pitchFamily="34" charset="0"/>
              </a:rPr>
              <a:t>D3.1 </a:t>
            </a:r>
            <a:r>
              <a:rPr lang="en-GB" sz="1400" b="1" dirty="0">
                <a:latin typeface="Calibri" pitchFamily="34" charset="0"/>
                <a:cs typeface="Calibri" pitchFamily="34" charset="0"/>
              </a:rPr>
              <a:t>– Task </a:t>
            </a:r>
            <a:r>
              <a:rPr lang="en-GB" sz="1400" b="1" dirty="0" smtClean="0">
                <a:latin typeface="Calibri" pitchFamily="34" charset="0"/>
                <a:cs typeface="Calibri" pitchFamily="34" charset="0"/>
              </a:rPr>
              <a:t>05 </a:t>
            </a:r>
            <a:r>
              <a:rPr lang="en-GB" sz="1400" b="1" dirty="0">
                <a:latin typeface="Calibri" pitchFamily="34" charset="0"/>
                <a:cs typeface="Calibri" pitchFamily="34" charset="0"/>
              </a:rPr>
              <a:t>– </a:t>
            </a:r>
            <a:r>
              <a:rPr lang="en-GB" sz="1400" dirty="0">
                <a:latin typeface="Calibri" pitchFamily="34" charset="0"/>
                <a:cs typeface="Calibri" pitchFamily="34" charset="0"/>
              </a:rPr>
              <a:t>Within your documentation, create a section that contains the </a:t>
            </a:r>
            <a:r>
              <a:rPr lang="en-GB" sz="1400" b="1" dirty="0">
                <a:latin typeface="Calibri" pitchFamily="34" charset="0"/>
                <a:cs typeface="Calibri" pitchFamily="34" charset="0"/>
              </a:rPr>
              <a:t>Story</a:t>
            </a:r>
            <a:r>
              <a:rPr lang="en-GB" sz="1400" dirty="0">
                <a:latin typeface="Calibri" pitchFamily="34" charset="0"/>
                <a:cs typeface="Calibri" pitchFamily="34" charset="0"/>
              </a:rPr>
              <a:t> with justification, </a:t>
            </a:r>
            <a:r>
              <a:rPr lang="en-GB" sz="1400" b="1" dirty="0">
                <a:latin typeface="Calibri" pitchFamily="34" charset="0"/>
                <a:cs typeface="Calibri" pitchFamily="34" charset="0"/>
              </a:rPr>
              <a:t>Competitor Analysis</a:t>
            </a:r>
            <a:r>
              <a:rPr lang="en-GB" sz="1400" dirty="0">
                <a:latin typeface="Calibri" pitchFamily="34" charset="0"/>
                <a:cs typeface="Calibri" pitchFamily="34" charset="0"/>
              </a:rPr>
              <a:t>, and </a:t>
            </a:r>
            <a:r>
              <a:rPr lang="en-GB" sz="1400" b="1" dirty="0">
                <a:latin typeface="Calibri" pitchFamily="34" charset="0"/>
                <a:cs typeface="Calibri" pitchFamily="34" charset="0"/>
              </a:rPr>
              <a:t>Look </a:t>
            </a:r>
            <a:r>
              <a:rPr lang="en-GB" sz="1400" dirty="0">
                <a:latin typeface="Calibri" pitchFamily="34" charset="0"/>
                <a:cs typeface="Calibri" pitchFamily="34" charset="0"/>
              </a:rPr>
              <a:t>of the game format</a:t>
            </a:r>
            <a:r>
              <a:rPr lang="en-GB" sz="1400" dirty="0" smtClean="0">
                <a:latin typeface="Calibri" pitchFamily="34" charset="0"/>
                <a:cs typeface="Calibri" pitchFamily="34" charset="0"/>
              </a:rPr>
              <a:t>.</a:t>
            </a:r>
          </a:p>
          <a:p>
            <a:pPr marL="42862" lvl="2" indent="0">
              <a:buNone/>
            </a:pPr>
            <a:r>
              <a:rPr lang="en-GB" sz="1400" b="1" dirty="0" smtClean="0">
                <a:latin typeface="Calibri" pitchFamily="34" charset="0"/>
                <a:cs typeface="Calibri" pitchFamily="34" charset="0"/>
              </a:rPr>
              <a:t>D3.2 – Task 06 - </a:t>
            </a:r>
            <a:r>
              <a:rPr lang="en-GB" sz="1400" dirty="0" smtClean="0">
                <a:latin typeface="Calibri" pitchFamily="34" charset="0"/>
                <a:cs typeface="Calibri" pitchFamily="34" charset="0"/>
              </a:rPr>
              <a:t>Evaluate </a:t>
            </a:r>
            <a:r>
              <a:rPr lang="en-GB" sz="1400" dirty="0">
                <a:latin typeface="Calibri" pitchFamily="34" charset="0"/>
                <a:cs typeface="Calibri" pitchFamily="34" charset="0"/>
              </a:rPr>
              <a:t>the importance of creating a high concept game </a:t>
            </a:r>
            <a:r>
              <a:rPr lang="en-GB" sz="1400" dirty="0" smtClean="0">
                <a:latin typeface="Calibri" pitchFamily="34" charset="0"/>
                <a:cs typeface="Calibri" pitchFamily="34" charset="0"/>
              </a:rPr>
              <a:t>document.</a:t>
            </a:r>
          </a:p>
          <a:p>
            <a:pPr marL="42862" lvl="2" indent="0">
              <a:buNone/>
            </a:pPr>
            <a:r>
              <a:rPr lang="en-GB" sz="1400" dirty="0" smtClean="0">
                <a:latin typeface="Calibri" pitchFamily="34" charset="0"/>
                <a:cs typeface="Calibri" pitchFamily="34" charset="0"/>
              </a:rPr>
              <a:t>This </a:t>
            </a:r>
            <a:r>
              <a:rPr lang="en-GB" sz="1400" dirty="0">
                <a:latin typeface="Calibri" pitchFamily="34" charset="0"/>
                <a:cs typeface="Calibri" pitchFamily="34" charset="0"/>
              </a:rPr>
              <a:t>could be in the form of a video of the learner presenting the evaluation supported by copies of documentation e.g. high </a:t>
            </a:r>
            <a:r>
              <a:rPr lang="en-GB" sz="1400" dirty="0" smtClean="0">
                <a:latin typeface="Calibri" pitchFamily="34" charset="0"/>
                <a:cs typeface="Calibri" pitchFamily="34" charset="0"/>
              </a:rPr>
              <a:t>concept </a:t>
            </a:r>
            <a:r>
              <a:rPr lang="en-GB" sz="1400" dirty="0">
                <a:latin typeface="Calibri" pitchFamily="34" charset="0"/>
                <a:cs typeface="Calibri" pitchFamily="34" charset="0"/>
              </a:rPr>
              <a:t>game document, copies of presentation slides, hand-outs etc. or as a written report</a:t>
            </a:r>
            <a:r>
              <a:rPr lang="en-GB" sz="1400" dirty="0" smtClean="0">
                <a:latin typeface="Calibri" pitchFamily="34" charset="0"/>
                <a:cs typeface="Calibri" pitchFamily="34" charset="0"/>
              </a:rPr>
              <a:t>.</a:t>
            </a:r>
          </a:p>
          <a:p>
            <a:pPr marL="42862" lvl="2" indent="0">
              <a:buNone/>
            </a:pPr>
            <a:endParaRPr lang="en-GB" sz="1400" dirty="0">
              <a:latin typeface="Calibri" pitchFamily="34" charset="0"/>
              <a:cs typeface="Calibri" pitchFamily="34" charset="0"/>
            </a:endParaRPr>
          </a:p>
        </p:txBody>
      </p:sp>
      <p:sp>
        <p:nvSpPr>
          <p:cNvPr id="3" name="Title 2"/>
          <p:cNvSpPr>
            <a:spLocks noGrp="1"/>
          </p:cNvSpPr>
          <p:nvPr>
            <p:ph type="title"/>
          </p:nvPr>
        </p:nvSpPr>
        <p:spPr>
          <a:xfrm>
            <a:off x="230832" y="116632"/>
            <a:ext cx="8733656" cy="576064"/>
          </a:xfrm>
        </p:spPr>
        <p:txBody>
          <a:bodyPr>
            <a:noAutofit/>
          </a:bodyPr>
          <a:lstStyle/>
          <a:p>
            <a:r>
              <a:rPr lang="en-GB" sz="2600" dirty="0" smtClean="0"/>
              <a:t>D3.1 </a:t>
            </a:r>
            <a:r>
              <a:rPr lang="en-GB" sz="2600" dirty="0"/>
              <a:t>- Game design documentation – </a:t>
            </a:r>
            <a:r>
              <a:rPr lang="en-GB" sz="2600" dirty="0" smtClean="0"/>
              <a:t>High Concept</a:t>
            </a:r>
            <a:endParaRPr lang="en-GB" sz="2600" dirty="0"/>
          </a:p>
        </p:txBody>
      </p:sp>
      <p:graphicFrame>
        <p:nvGraphicFramePr>
          <p:cNvPr id="4" name="Table 3"/>
          <p:cNvGraphicFramePr>
            <a:graphicFrameLocks noGrp="1"/>
          </p:cNvGraphicFramePr>
          <p:nvPr>
            <p:extLst>
              <p:ext uri="{D42A27DB-BD31-4B8C-83A1-F6EECF244321}">
                <p14:modId xmlns:p14="http://schemas.microsoft.com/office/powerpoint/2010/main" val="3197605151"/>
              </p:ext>
            </p:extLst>
          </p:nvPr>
        </p:nvGraphicFramePr>
        <p:xfrm>
          <a:off x="179512" y="5661248"/>
          <a:ext cx="8712969" cy="724504"/>
        </p:xfrm>
        <a:graphic>
          <a:graphicData uri="http://schemas.openxmlformats.org/drawingml/2006/table">
            <a:tbl>
              <a:tblPr firstRow="1" bandRow="1">
                <a:tableStyleId>{5C22544A-7EE6-4342-B048-85BDC9FD1C3A}</a:tableStyleId>
              </a:tblPr>
              <a:tblGrid>
                <a:gridCol w="3240360"/>
                <a:gridCol w="2232248"/>
                <a:gridCol w="3240361"/>
              </a:tblGrid>
              <a:tr h="419704">
                <a:tc>
                  <a:txBody>
                    <a:bodyPr/>
                    <a:lstStyle/>
                    <a:p>
                      <a:pPr algn="ctr"/>
                      <a:r>
                        <a:rPr lang="en-GB" sz="1400" dirty="0" smtClean="0"/>
                        <a:t>What is a High Concept Document</a:t>
                      </a:r>
                      <a:endParaRPr lang="en-GB" sz="1400" dirty="0"/>
                    </a:p>
                  </a:txBody>
                  <a:tcPr/>
                </a:tc>
                <a:tc>
                  <a:txBody>
                    <a:bodyPr/>
                    <a:lstStyle/>
                    <a:p>
                      <a:pPr algn="ctr"/>
                      <a:r>
                        <a:rPr lang="en-GB" sz="1400" dirty="0" smtClean="0"/>
                        <a:t>Who is it aimed at</a:t>
                      </a:r>
                      <a:endParaRPr lang="en-GB" sz="1400" dirty="0"/>
                    </a:p>
                  </a:txBody>
                  <a:tcPr/>
                </a:tc>
                <a:tc>
                  <a:txBody>
                    <a:bodyPr/>
                    <a:lstStyle/>
                    <a:p>
                      <a:pPr algn="ctr"/>
                      <a:r>
                        <a:rPr lang="en-GB" sz="1400" dirty="0" smtClean="0"/>
                        <a:t>What should be contained within</a:t>
                      </a:r>
                      <a:endParaRPr lang="en-GB" sz="1400" dirty="0"/>
                    </a:p>
                  </a:txBody>
                  <a:tcPr/>
                </a:tc>
              </a:tr>
              <a:tr h="300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t>What headings are best to use</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t>How</a:t>
                      </a:r>
                      <a:r>
                        <a:rPr lang="en-GB" sz="1400" b="1" baseline="0" dirty="0" smtClean="0"/>
                        <a:t> to present it</a:t>
                      </a:r>
                      <a:endParaRPr lang="en-GB" sz="1400" b="1" dirty="0" smtClean="0"/>
                    </a:p>
                  </a:txBody>
                  <a:tcPr/>
                </a:tc>
                <a:tc>
                  <a:txBody>
                    <a:bodyPr/>
                    <a:lstStyle/>
                    <a:p>
                      <a:pPr algn="ctr"/>
                      <a:r>
                        <a:rPr lang="en-GB" sz="1400" b="1" dirty="0" smtClean="0"/>
                        <a:t>What can you do wrong</a:t>
                      </a:r>
                      <a:endParaRPr lang="en-GB" sz="1400" b="1" dirty="0"/>
                    </a:p>
                  </a:txBody>
                  <a:tcPr/>
                </a:tc>
              </a:tr>
            </a:tbl>
          </a:graphicData>
        </a:graphic>
      </p:graphicFrame>
    </p:spTree>
    <p:extLst>
      <p:ext uri="{BB962C8B-B14F-4D97-AF65-F5344CB8AC3E}">
        <p14:creationId xmlns:p14="http://schemas.microsoft.com/office/powerpoint/2010/main" val="27960506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08720"/>
            <a:ext cx="8784976" cy="5472608"/>
          </a:xfrm>
        </p:spPr>
        <p:txBody>
          <a:bodyPr>
            <a:normAutofit fontScale="70000" lnSpcReduction="20000"/>
          </a:bodyPr>
          <a:lstStyle/>
          <a:p>
            <a:pPr marL="255588" indent="-255588"/>
            <a:r>
              <a:rPr lang="en-GB" sz="2400" dirty="0" smtClean="0">
                <a:latin typeface="Calibri" pitchFamily="34" charset="0"/>
                <a:cs typeface="Calibri" pitchFamily="34" charset="0"/>
              </a:rPr>
              <a:t>Your Game Documentation sets an example to the business, the publisher and to the audience of your intention and professionalism. Its quality reflects the quality of the game, from the way it is laid out, to the spelling and evidence of the project Plan.</a:t>
            </a:r>
          </a:p>
          <a:p>
            <a:pPr marL="255588" indent="-255588"/>
            <a:r>
              <a:rPr lang="en-GB" sz="2400" b="1" dirty="0" smtClean="0">
                <a:latin typeface="Calibri" pitchFamily="34" charset="0"/>
                <a:cs typeface="Calibri" pitchFamily="34" charset="0"/>
              </a:rPr>
              <a:t>Spelling </a:t>
            </a:r>
            <a:r>
              <a:rPr lang="en-GB" sz="2400" b="1" dirty="0">
                <a:latin typeface="Calibri" pitchFamily="34" charset="0"/>
                <a:cs typeface="Calibri" pitchFamily="34" charset="0"/>
              </a:rPr>
              <a:t>and grammar checking and version control within game design </a:t>
            </a:r>
            <a:r>
              <a:rPr lang="en-GB" sz="2400" b="1" dirty="0" smtClean="0">
                <a:latin typeface="Calibri" pitchFamily="34" charset="0"/>
                <a:cs typeface="Calibri" pitchFamily="34" charset="0"/>
              </a:rPr>
              <a:t>documentation</a:t>
            </a:r>
            <a:r>
              <a:rPr lang="en-GB" sz="2400" dirty="0" smtClean="0">
                <a:latin typeface="Calibri" pitchFamily="34" charset="0"/>
                <a:cs typeface="Calibri" pitchFamily="34" charset="0"/>
              </a:rPr>
              <a:t> – Professionalism, fear of losing the document, making different versions so more than one person can work on it, saving it consistently and keeping others informed of changes. All these are vital for a document that can make of break the game. If a publisher rejects the game based on the quality of the presented document, then this can have a devastating impact on the game production.</a:t>
            </a:r>
            <a:endParaRPr lang="en-GB" sz="2400" dirty="0">
              <a:latin typeface="Calibri" pitchFamily="34" charset="0"/>
              <a:cs typeface="Calibri" pitchFamily="34" charset="0"/>
            </a:endParaRPr>
          </a:p>
          <a:p>
            <a:pPr marL="255588" indent="-255588"/>
            <a:r>
              <a:rPr lang="en-GB" sz="2400" b="1" dirty="0" smtClean="0">
                <a:latin typeface="Calibri" pitchFamily="34" charset="0"/>
                <a:cs typeface="Calibri" pitchFamily="34" charset="0"/>
              </a:rPr>
              <a:t>Identifying </a:t>
            </a:r>
            <a:r>
              <a:rPr lang="en-GB" sz="2400" b="1" dirty="0">
                <a:latin typeface="Calibri" pitchFamily="34" charset="0"/>
                <a:cs typeface="Calibri" pitchFamily="34" charset="0"/>
              </a:rPr>
              <a:t>unique selling points, genre and audience, market </a:t>
            </a:r>
            <a:r>
              <a:rPr lang="en-GB" sz="2400" b="1" dirty="0" smtClean="0">
                <a:latin typeface="Calibri" pitchFamily="34" charset="0"/>
                <a:cs typeface="Calibri" pitchFamily="34" charset="0"/>
              </a:rPr>
              <a:t>research</a:t>
            </a:r>
            <a:r>
              <a:rPr lang="en-GB" sz="2400" dirty="0" smtClean="0">
                <a:latin typeface="Calibri" pitchFamily="34" charset="0"/>
                <a:cs typeface="Calibri" pitchFamily="34" charset="0"/>
              </a:rPr>
              <a:t> – It is important to impress the publisher with knowledge of your USP. In all discussions this will be the pitch, why your game is better, what is better about it, why should they invest in something that is too similar to another game. Tetris had no end, Duke </a:t>
            </a:r>
            <a:r>
              <a:rPr lang="en-GB" sz="2400" dirty="0" err="1" smtClean="0">
                <a:latin typeface="Calibri" pitchFamily="34" charset="0"/>
                <a:cs typeface="Calibri" pitchFamily="34" charset="0"/>
              </a:rPr>
              <a:t>Nukem</a:t>
            </a:r>
            <a:r>
              <a:rPr lang="en-GB" sz="2400" dirty="0" smtClean="0">
                <a:latin typeface="Calibri" pitchFamily="34" charset="0"/>
                <a:cs typeface="Calibri" pitchFamily="34" charset="0"/>
              </a:rPr>
              <a:t> had adult content, Doom could be </a:t>
            </a:r>
            <a:r>
              <a:rPr lang="en-GB" sz="2400" dirty="0" err="1" smtClean="0">
                <a:latin typeface="Calibri" pitchFamily="34" charset="0"/>
                <a:cs typeface="Calibri" pitchFamily="34" charset="0"/>
              </a:rPr>
              <a:t>modded</a:t>
            </a:r>
            <a:r>
              <a:rPr lang="en-GB" sz="2400" dirty="0" smtClean="0">
                <a:latin typeface="Calibri" pitchFamily="34" charset="0"/>
                <a:cs typeface="Calibri" pitchFamily="34" charset="0"/>
              </a:rPr>
              <a:t> and mapped, Zelda had a character you could care about, Kong was the skill of repetition, Borderlands was a bazillion weapons. Every game you play has a selling point and it is important to keep emphasising this. Similarly with genre, audience and market research, without these you are blind, £100m later you are blind and broke.</a:t>
            </a:r>
            <a:endParaRPr lang="en-GB" sz="2400" dirty="0">
              <a:latin typeface="Calibri" pitchFamily="34" charset="0"/>
              <a:cs typeface="Calibri" pitchFamily="34" charset="0"/>
            </a:endParaRPr>
          </a:p>
          <a:p>
            <a:r>
              <a:rPr lang="en-GB" sz="2400" b="1" dirty="0" smtClean="0">
                <a:latin typeface="Calibri" pitchFamily="34" charset="0"/>
                <a:cs typeface="Calibri" pitchFamily="34" charset="0"/>
              </a:rPr>
              <a:t>Creation </a:t>
            </a:r>
            <a:r>
              <a:rPr lang="en-GB" sz="2400" b="1" dirty="0">
                <a:latin typeface="Calibri" pitchFamily="34" charset="0"/>
                <a:cs typeface="Calibri" pitchFamily="34" charset="0"/>
              </a:rPr>
              <a:t>and </a:t>
            </a:r>
            <a:r>
              <a:rPr lang="en-GB" sz="2400" b="1" dirty="0" smtClean="0">
                <a:latin typeface="Calibri" pitchFamily="34" charset="0"/>
                <a:cs typeface="Calibri" pitchFamily="34" charset="0"/>
              </a:rPr>
              <a:t>maintenance </a:t>
            </a:r>
            <a:r>
              <a:rPr lang="en-GB" sz="2400" b="1" dirty="0">
                <a:latin typeface="Calibri" pitchFamily="34" charset="0"/>
                <a:cs typeface="Calibri" pitchFamily="34" charset="0"/>
              </a:rPr>
              <a:t>of a project plan including timescales, milestones and </a:t>
            </a:r>
            <a:r>
              <a:rPr lang="en-GB" sz="2400" b="1" dirty="0" smtClean="0">
                <a:latin typeface="Calibri" pitchFamily="34" charset="0"/>
                <a:cs typeface="Calibri" pitchFamily="34" charset="0"/>
              </a:rPr>
              <a:t>contingencies</a:t>
            </a:r>
            <a:r>
              <a:rPr lang="en-GB" sz="2400" dirty="0" smtClean="0">
                <a:latin typeface="Calibri" pitchFamily="34" charset="0"/>
                <a:cs typeface="Calibri" pitchFamily="34" charset="0"/>
              </a:rPr>
              <a:t> – projects change and you need to evidence these changes as they happen, more money, less money, overruns, moved milestones, good or bad.</a:t>
            </a:r>
          </a:p>
          <a:p>
            <a:pPr marL="109728" indent="0">
              <a:buNone/>
            </a:pPr>
            <a:r>
              <a:rPr lang="en-GB" sz="2400" b="1" dirty="0" smtClean="0">
                <a:latin typeface="Calibri" pitchFamily="34" charset="0"/>
                <a:cs typeface="Calibri" pitchFamily="34" charset="0"/>
              </a:rPr>
              <a:t>M3.1 – Task 07 – </a:t>
            </a:r>
            <a:r>
              <a:rPr lang="en-GB" sz="2400" dirty="0" smtClean="0">
                <a:latin typeface="Calibri" pitchFamily="34" charset="0"/>
                <a:cs typeface="Calibri" pitchFamily="34" charset="0"/>
              </a:rPr>
              <a:t>Discuss the importance of maintaining the game documentation with evidence that you have done so.</a:t>
            </a:r>
          </a:p>
          <a:p>
            <a:pPr marL="109728" indent="0">
              <a:buNone/>
            </a:pPr>
            <a:r>
              <a:rPr lang="en-GB" sz="2400" b="1" dirty="0" smtClean="0">
                <a:latin typeface="Calibri" pitchFamily="34" charset="0"/>
                <a:cs typeface="Calibri" pitchFamily="34" charset="0"/>
              </a:rPr>
              <a:t>M3.2 – Task 08 – </a:t>
            </a:r>
            <a:r>
              <a:rPr lang="en-GB" sz="2400" dirty="0" smtClean="0">
                <a:latin typeface="Calibri" pitchFamily="34" charset="0"/>
                <a:cs typeface="Calibri" pitchFamily="34" charset="0"/>
              </a:rPr>
              <a:t>Evidence that you have kept the Project Plan up to date with evidence and justification of changes made.</a:t>
            </a:r>
            <a:endParaRPr lang="en-GB" sz="2400" dirty="0">
              <a:latin typeface="Calibri" pitchFamily="34" charset="0"/>
              <a:cs typeface="Calibri" pitchFamily="34" charset="0"/>
            </a:endParaRPr>
          </a:p>
        </p:txBody>
      </p:sp>
      <p:sp>
        <p:nvSpPr>
          <p:cNvPr id="3" name="Title 2"/>
          <p:cNvSpPr>
            <a:spLocks noGrp="1"/>
          </p:cNvSpPr>
          <p:nvPr>
            <p:ph type="title"/>
          </p:nvPr>
        </p:nvSpPr>
        <p:spPr>
          <a:xfrm>
            <a:off x="230832" y="116632"/>
            <a:ext cx="8733656" cy="792088"/>
          </a:xfrm>
        </p:spPr>
        <p:txBody>
          <a:bodyPr>
            <a:normAutofit/>
          </a:bodyPr>
          <a:lstStyle/>
          <a:p>
            <a:r>
              <a:rPr lang="en-GB" sz="3200" dirty="0" smtClean="0"/>
              <a:t>M</a:t>
            </a:r>
            <a:r>
              <a:rPr lang="en-GB" sz="3200" dirty="0" smtClean="0"/>
              <a:t>3.1 </a:t>
            </a:r>
            <a:r>
              <a:rPr lang="en-GB" sz="3200" dirty="0" smtClean="0"/>
              <a:t>- Understand </a:t>
            </a:r>
            <a:r>
              <a:rPr lang="en-GB" sz="3200" dirty="0"/>
              <a:t>game platform types </a:t>
            </a:r>
          </a:p>
        </p:txBody>
      </p:sp>
    </p:spTree>
    <p:extLst>
      <p:ext uri="{BB962C8B-B14F-4D97-AF65-F5344CB8AC3E}">
        <p14:creationId xmlns:p14="http://schemas.microsoft.com/office/powerpoint/2010/main" val="38208400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1" y="692696"/>
            <a:ext cx="8784977" cy="4968552"/>
          </a:xfrm>
        </p:spPr>
        <p:txBody>
          <a:bodyPr>
            <a:noAutofit/>
          </a:bodyPr>
          <a:lstStyle/>
          <a:p>
            <a:pPr marL="255588" indent="-255588"/>
            <a:r>
              <a:rPr lang="en-GB" sz="1500" b="1" dirty="0" smtClean="0">
                <a:latin typeface="Calibri" pitchFamily="34" charset="0"/>
                <a:cs typeface="Calibri" pitchFamily="34" charset="0"/>
              </a:rPr>
              <a:t>Copyright</a:t>
            </a:r>
            <a:r>
              <a:rPr lang="en-GB" sz="1500" dirty="0" smtClean="0">
                <a:latin typeface="Calibri" pitchFamily="34" charset="0"/>
                <a:cs typeface="Calibri" pitchFamily="34" charset="0"/>
              </a:rPr>
              <a:t> – the Copyright Act is very clear, all companies are aware of this, all game </a:t>
            </a:r>
            <a:br>
              <a:rPr lang="en-GB" sz="1500" dirty="0" smtClean="0">
                <a:latin typeface="Calibri" pitchFamily="34" charset="0"/>
                <a:cs typeface="Calibri" pitchFamily="34" charset="0"/>
              </a:rPr>
            </a:br>
            <a:r>
              <a:rPr lang="en-GB" sz="1500" dirty="0" smtClean="0">
                <a:latin typeface="Calibri" pitchFamily="34" charset="0"/>
                <a:cs typeface="Calibri" pitchFamily="34" charset="0"/>
              </a:rPr>
              <a:t>companies know their rights, what they can do, what they can get away with. You </a:t>
            </a:r>
            <a:br>
              <a:rPr lang="en-GB" sz="1500" dirty="0" smtClean="0">
                <a:latin typeface="Calibri" pitchFamily="34" charset="0"/>
                <a:cs typeface="Calibri" pitchFamily="34" charset="0"/>
              </a:rPr>
            </a:br>
            <a:r>
              <a:rPr lang="en-GB" sz="1500" dirty="0" smtClean="0">
                <a:latin typeface="Calibri" pitchFamily="34" charset="0"/>
                <a:cs typeface="Calibri" pitchFamily="34" charset="0"/>
              </a:rPr>
              <a:t>would not be in the business if you were not aware of the issues. But there are grey </a:t>
            </a:r>
            <a:br>
              <a:rPr lang="en-GB" sz="1500" dirty="0" smtClean="0">
                <a:latin typeface="Calibri" pitchFamily="34" charset="0"/>
                <a:cs typeface="Calibri" pitchFamily="34" charset="0"/>
              </a:rPr>
            </a:br>
            <a:r>
              <a:rPr lang="en-GB" sz="1500" dirty="0" smtClean="0">
                <a:latin typeface="Calibri" pitchFamily="34" charset="0"/>
                <a:cs typeface="Calibri" pitchFamily="34" charset="0"/>
              </a:rPr>
              <a:t>areas, similarities. If you produce a character with a blue boiler suit, Nintendo will </a:t>
            </a:r>
            <a:br>
              <a:rPr lang="en-GB" sz="1500" dirty="0" smtClean="0">
                <a:latin typeface="Calibri" pitchFamily="34" charset="0"/>
                <a:cs typeface="Calibri" pitchFamily="34" charset="0"/>
              </a:rPr>
            </a:br>
            <a:r>
              <a:rPr lang="en-GB" sz="1500" dirty="0" smtClean="0">
                <a:latin typeface="Calibri" pitchFamily="34" charset="0"/>
                <a:cs typeface="Calibri" pitchFamily="34" charset="0"/>
              </a:rPr>
              <a:t>sue. They sued over the use of green pipes with Flappy Birds, petty though the </a:t>
            </a:r>
            <a:br>
              <a:rPr lang="en-GB" sz="1500" dirty="0" smtClean="0">
                <a:latin typeface="Calibri" pitchFamily="34" charset="0"/>
                <a:cs typeface="Calibri" pitchFamily="34" charset="0"/>
              </a:rPr>
            </a:br>
            <a:r>
              <a:rPr lang="en-GB" sz="1500" dirty="0" smtClean="0">
                <a:latin typeface="Calibri" pitchFamily="34" charset="0"/>
                <a:cs typeface="Calibri" pitchFamily="34" charset="0"/>
              </a:rPr>
              <a:t>argument was, they were in their rights to do so. Copyright on code is worse, 1m </a:t>
            </a:r>
            <a:br>
              <a:rPr lang="en-GB" sz="1500" dirty="0" smtClean="0">
                <a:latin typeface="Calibri" pitchFamily="34" charset="0"/>
                <a:cs typeface="Calibri" pitchFamily="34" charset="0"/>
              </a:rPr>
            </a:br>
            <a:r>
              <a:rPr lang="en-GB" sz="1500" dirty="0" smtClean="0">
                <a:latin typeface="Calibri" pitchFamily="34" charset="0"/>
                <a:cs typeface="Calibri" pitchFamily="34" charset="0"/>
              </a:rPr>
              <a:t>lines of code, a few lines here and there, who would notice. Lawyers.</a:t>
            </a:r>
          </a:p>
          <a:p>
            <a:pPr marL="255588" indent="-255588"/>
            <a:r>
              <a:rPr lang="en-GB" sz="1500" dirty="0" smtClean="0">
                <a:latin typeface="Calibri" pitchFamily="34" charset="0"/>
                <a:cs typeface="Calibri" pitchFamily="34" charset="0"/>
              </a:rPr>
              <a:t>Copyright works both ways, take the ideas for your character from someone and </a:t>
            </a:r>
            <a:br>
              <a:rPr lang="en-GB" sz="1500" dirty="0" smtClean="0">
                <a:latin typeface="Calibri" pitchFamily="34" charset="0"/>
                <a:cs typeface="Calibri" pitchFamily="34" charset="0"/>
              </a:rPr>
            </a:br>
            <a:r>
              <a:rPr lang="en-GB" sz="1500" dirty="0" smtClean="0">
                <a:latin typeface="Calibri" pitchFamily="34" charset="0"/>
                <a:cs typeface="Calibri" pitchFamily="34" charset="0"/>
              </a:rPr>
              <a:t>make it too familiar and you are in breach, but make a character and have someone </a:t>
            </a:r>
            <a:br>
              <a:rPr lang="en-GB" sz="1500" dirty="0" smtClean="0">
                <a:latin typeface="Calibri" pitchFamily="34" charset="0"/>
                <a:cs typeface="Calibri" pitchFamily="34" charset="0"/>
              </a:rPr>
            </a:br>
            <a:r>
              <a:rPr lang="en-GB" sz="1500" dirty="0" smtClean="0">
                <a:latin typeface="Calibri" pitchFamily="34" charset="0"/>
                <a:cs typeface="Calibri" pitchFamily="34" charset="0"/>
              </a:rPr>
              <a:t>use it for their game, you are suddenly the victim. Think of the thousands of lines </a:t>
            </a:r>
            <a:br>
              <a:rPr lang="en-GB" sz="1500" dirty="0" smtClean="0">
                <a:latin typeface="Calibri" pitchFamily="34" charset="0"/>
                <a:cs typeface="Calibri" pitchFamily="34" charset="0"/>
              </a:rPr>
            </a:br>
            <a:r>
              <a:rPr lang="en-GB" sz="1500" dirty="0" smtClean="0">
                <a:latin typeface="Calibri" pitchFamily="34" charset="0"/>
                <a:cs typeface="Calibri" pitchFamily="34" charset="0"/>
              </a:rPr>
              <a:t>of code that will need to be changed if caught.</a:t>
            </a:r>
          </a:p>
          <a:p>
            <a:pPr marL="255588" indent="-255588"/>
            <a:r>
              <a:rPr lang="en-GB" sz="1500" b="1" dirty="0" smtClean="0">
                <a:latin typeface="Calibri" pitchFamily="34" charset="0"/>
                <a:cs typeface="Calibri" pitchFamily="34" charset="0"/>
              </a:rPr>
              <a:t>Use of Location</a:t>
            </a:r>
            <a:r>
              <a:rPr lang="en-GB" sz="1500" dirty="0" smtClean="0">
                <a:latin typeface="Calibri" pitchFamily="34" charset="0"/>
                <a:cs typeface="Calibri" pitchFamily="34" charset="0"/>
              </a:rPr>
              <a:t> – Surprisingly perhaps but Locations are also copyrighted, the story of the Manchester church use in Resistance, Fall of Man and the church suing Sony is the classic case. Permission needs to be given for the interior use of buildings, product placement, stats on vehicles etc. Think of the implications if </a:t>
            </a:r>
            <a:r>
              <a:rPr lang="en-GB" sz="1500" dirty="0" err="1" smtClean="0">
                <a:latin typeface="Calibri" pitchFamily="34" charset="0"/>
                <a:cs typeface="Calibri" pitchFamily="34" charset="0"/>
              </a:rPr>
              <a:t>Glock</a:t>
            </a:r>
            <a:r>
              <a:rPr lang="en-GB" sz="1500" dirty="0" smtClean="0">
                <a:latin typeface="Calibri" pitchFamily="34" charset="0"/>
                <a:cs typeface="Calibri" pitchFamily="34" charset="0"/>
              </a:rPr>
              <a:t> decided it did not want its gun range on COD.</a:t>
            </a:r>
          </a:p>
          <a:p>
            <a:pPr marL="255588" indent="-255588"/>
            <a:r>
              <a:rPr lang="en-GB" sz="1500" b="1" dirty="0" smtClean="0">
                <a:latin typeface="Calibri" pitchFamily="34" charset="0"/>
                <a:cs typeface="Calibri" pitchFamily="34" charset="0"/>
              </a:rPr>
              <a:t>Data Mining</a:t>
            </a:r>
            <a:r>
              <a:rPr lang="en-GB" sz="1500" dirty="0" smtClean="0">
                <a:latin typeface="Calibri" pitchFamily="34" charset="0"/>
                <a:cs typeface="Calibri" pitchFamily="34" charset="0"/>
              </a:rPr>
              <a:t> – Most games play online or can be downloaded, leaving an internet connection open and the company access to your Avatar and previous purchases. Under the Computer Misuse Act they cannot use this information but companies like Microsoft use previous purchases for their recommends. </a:t>
            </a:r>
          </a:p>
          <a:p>
            <a:pPr marL="0" indent="0">
              <a:buNone/>
            </a:pPr>
            <a:r>
              <a:rPr lang="en-GB" sz="1500" b="1" dirty="0" smtClean="0">
                <a:latin typeface="Calibri" pitchFamily="34" charset="0"/>
                <a:cs typeface="Calibri" pitchFamily="34" charset="0"/>
              </a:rPr>
              <a:t>P3.5 </a:t>
            </a:r>
            <a:r>
              <a:rPr lang="en-GB" sz="1500" b="1" dirty="0">
                <a:latin typeface="Calibri" pitchFamily="34" charset="0"/>
                <a:cs typeface="Calibri" pitchFamily="34" charset="0"/>
              </a:rPr>
              <a:t>– Task </a:t>
            </a:r>
            <a:r>
              <a:rPr lang="en-GB" sz="1500" b="1" dirty="0" smtClean="0">
                <a:latin typeface="Calibri" pitchFamily="34" charset="0"/>
                <a:cs typeface="Calibri" pitchFamily="34" charset="0"/>
              </a:rPr>
              <a:t>09 </a:t>
            </a:r>
            <a:r>
              <a:rPr lang="en-GB" sz="1500" b="1" dirty="0">
                <a:latin typeface="Calibri" pitchFamily="34" charset="0"/>
                <a:cs typeface="Calibri" pitchFamily="34" charset="0"/>
              </a:rPr>
              <a:t>– </a:t>
            </a:r>
            <a:r>
              <a:rPr lang="en-GB" sz="1500" dirty="0">
                <a:latin typeface="Calibri" pitchFamily="34" charset="0"/>
                <a:cs typeface="Calibri" pitchFamily="34" charset="0"/>
              </a:rPr>
              <a:t>Using the headings, </a:t>
            </a:r>
            <a:r>
              <a:rPr lang="en-GB" sz="1500" b="1" dirty="0" smtClean="0">
                <a:latin typeface="Calibri" pitchFamily="34" charset="0"/>
                <a:cs typeface="Calibri" pitchFamily="34" charset="0"/>
              </a:rPr>
              <a:t>Copyright</a:t>
            </a:r>
            <a:r>
              <a:rPr lang="en-GB" sz="1500" dirty="0" smtClean="0">
                <a:latin typeface="Calibri" pitchFamily="34" charset="0"/>
                <a:cs typeface="Calibri" pitchFamily="34" charset="0"/>
              </a:rPr>
              <a:t>, </a:t>
            </a:r>
            <a:r>
              <a:rPr lang="en-GB" sz="1500" b="1" dirty="0" smtClean="0">
                <a:latin typeface="Calibri" pitchFamily="34" charset="0"/>
                <a:cs typeface="Calibri" pitchFamily="34" charset="0"/>
              </a:rPr>
              <a:t>Computer Misuse, </a:t>
            </a:r>
            <a:r>
              <a:rPr lang="en-GB" sz="1500" dirty="0" smtClean="0">
                <a:latin typeface="Calibri" pitchFamily="34" charset="0"/>
                <a:cs typeface="Calibri" pitchFamily="34" charset="0"/>
              </a:rPr>
              <a:t>and </a:t>
            </a:r>
            <a:r>
              <a:rPr lang="en-GB" sz="1500" b="1" dirty="0" smtClean="0">
                <a:latin typeface="Calibri" pitchFamily="34" charset="0"/>
                <a:cs typeface="Calibri" pitchFamily="34" charset="0"/>
              </a:rPr>
              <a:t>Location Use</a:t>
            </a:r>
            <a:r>
              <a:rPr lang="en-GB" sz="1500" dirty="0" smtClean="0">
                <a:latin typeface="Calibri" pitchFamily="34" charset="0"/>
                <a:cs typeface="Calibri" pitchFamily="34" charset="0"/>
              </a:rPr>
              <a:t>, </a:t>
            </a:r>
            <a:r>
              <a:rPr lang="en-GB" sz="1500" dirty="0">
                <a:latin typeface="Calibri" pitchFamily="34" charset="0"/>
                <a:cs typeface="Calibri" pitchFamily="34" charset="0"/>
              </a:rPr>
              <a:t>outline with newspaper evidence arguments for and against the </a:t>
            </a:r>
            <a:r>
              <a:rPr lang="en-GB" sz="1500" dirty="0" smtClean="0">
                <a:latin typeface="Calibri" pitchFamily="34" charset="0"/>
                <a:cs typeface="Calibri" pitchFamily="34" charset="0"/>
              </a:rPr>
              <a:t>Legal </a:t>
            </a:r>
            <a:r>
              <a:rPr lang="en-GB" sz="1500" dirty="0">
                <a:latin typeface="Calibri" pitchFamily="34" charset="0"/>
                <a:cs typeface="Calibri" pitchFamily="34" charset="0"/>
              </a:rPr>
              <a:t>implications of gaming</a:t>
            </a:r>
            <a:r>
              <a:rPr lang="en-GB" sz="1500" dirty="0" smtClean="0">
                <a:latin typeface="Calibri" pitchFamily="34" charset="0"/>
                <a:cs typeface="Calibri" pitchFamily="34" charset="0"/>
              </a:rPr>
              <a:t>.</a:t>
            </a:r>
            <a:endParaRPr lang="en-GB" sz="1500" dirty="0">
              <a:latin typeface="Calibri" pitchFamily="34" charset="0"/>
              <a:cs typeface="Calibri" pitchFamily="34" charset="0"/>
            </a:endParaRPr>
          </a:p>
        </p:txBody>
      </p:sp>
      <p:sp>
        <p:nvSpPr>
          <p:cNvPr id="3" name="Title 2"/>
          <p:cNvSpPr>
            <a:spLocks noGrp="1"/>
          </p:cNvSpPr>
          <p:nvPr>
            <p:ph type="title"/>
          </p:nvPr>
        </p:nvSpPr>
        <p:spPr>
          <a:xfrm>
            <a:off x="230832" y="116632"/>
            <a:ext cx="8733656" cy="576064"/>
          </a:xfrm>
        </p:spPr>
        <p:txBody>
          <a:bodyPr>
            <a:noAutofit/>
          </a:bodyPr>
          <a:lstStyle/>
          <a:p>
            <a:r>
              <a:rPr lang="en-GB" sz="2200" dirty="0" smtClean="0"/>
              <a:t>P3.5 </a:t>
            </a:r>
            <a:r>
              <a:rPr lang="en-GB" sz="2200" dirty="0" smtClean="0"/>
              <a:t>- Understand </a:t>
            </a:r>
            <a:r>
              <a:rPr lang="en-GB" sz="2200" dirty="0"/>
              <a:t>game platform </a:t>
            </a:r>
            <a:r>
              <a:rPr lang="en-GB" sz="2200" dirty="0" smtClean="0"/>
              <a:t>types – Legal Implications </a:t>
            </a:r>
            <a:endParaRPr lang="en-GB" sz="2200" dirty="0"/>
          </a:p>
        </p:txBody>
      </p:sp>
      <p:pic>
        <p:nvPicPr>
          <p:cNvPr id="4" name="Picture 3"/>
          <p:cNvPicPr/>
          <p:nvPr/>
        </p:nvPicPr>
        <p:blipFill rotWithShape="1">
          <a:blip r:embed="rId2"/>
          <a:srcRect l="7398" t="12926" r="65306" b="5669"/>
          <a:stretch/>
        </p:blipFill>
        <p:spPr bwMode="auto">
          <a:xfrm>
            <a:off x="7208827" y="692696"/>
            <a:ext cx="1755661" cy="2257742"/>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graphicFrame>
        <p:nvGraphicFramePr>
          <p:cNvPr id="5" name="Table 4"/>
          <p:cNvGraphicFramePr>
            <a:graphicFrameLocks noGrp="1"/>
          </p:cNvGraphicFramePr>
          <p:nvPr>
            <p:extLst>
              <p:ext uri="{D42A27DB-BD31-4B8C-83A1-F6EECF244321}">
                <p14:modId xmlns:p14="http://schemas.microsoft.com/office/powerpoint/2010/main" val="4032292483"/>
              </p:ext>
            </p:extLst>
          </p:nvPr>
        </p:nvGraphicFramePr>
        <p:xfrm>
          <a:off x="179512" y="5805264"/>
          <a:ext cx="8784975" cy="370840"/>
        </p:xfrm>
        <a:graphic>
          <a:graphicData uri="http://schemas.openxmlformats.org/drawingml/2006/table">
            <a:tbl>
              <a:tblPr firstRow="1" bandRow="1">
                <a:tableStyleId>{5C22544A-7EE6-4342-B048-85BDC9FD1C3A}</a:tableStyleId>
              </a:tblPr>
              <a:tblGrid>
                <a:gridCol w="2160240"/>
                <a:gridCol w="4176464"/>
                <a:gridCol w="2448271"/>
              </a:tblGrid>
              <a:tr h="370840">
                <a:tc>
                  <a:txBody>
                    <a:bodyPr/>
                    <a:lstStyle/>
                    <a:p>
                      <a:pPr algn="ctr"/>
                      <a:r>
                        <a:rPr lang="en-GB" dirty="0" smtClean="0"/>
                        <a:t>Copyright</a:t>
                      </a:r>
                      <a:endParaRPr lang="en-GB" dirty="0"/>
                    </a:p>
                  </a:txBody>
                  <a:tcPr/>
                </a:tc>
                <a:tc>
                  <a:txBody>
                    <a:bodyPr/>
                    <a:lstStyle/>
                    <a:p>
                      <a:pPr algn="ctr"/>
                      <a:r>
                        <a:rPr lang="en-GB" dirty="0" smtClean="0"/>
                        <a:t>Use of Products and Location</a:t>
                      </a:r>
                      <a:endParaRPr lang="en-GB" dirty="0"/>
                    </a:p>
                  </a:txBody>
                  <a:tcPr/>
                </a:tc>
                <a:tc>
                  <a:txBody>
                    <a:bodyPr/>
                    <a:lstStyle/>
                    <a:p>
                      <a:pPr algn="ctr"/>
                      <a:r>
                        <a:rPr lang="en-GB" dirty="0" smtClean="0"/>
                        <a:t>Data Mining</a:t>
                      </a:r>
                      <a:endParaRPr lang="en-GB" dirty="0"/>
                    </a:p>
                  </a:txBody>
                  <a:tcPr/>
                </a:tc>
              </a:tr>
            </a:tbl>
          </a:graphicData>
        </a:graphic>
      </p:graphicFrame>
    </p:spTree>
    <p:extLst>
      <p:ext uri="{BB962C8B-B14F-4D97-AF65-F5344CB8AC3E}">
        <p14:creationId xmlns:p14="http://schemas.microsoft.com/office/powerpoint/2010/main" val="1454927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7"/>
            <a:ext cx="8712968" cy="5832648"/>
          </a:xfrm>
        </p:spPr>
        <p:txBody>
          <a:bodyPr>
            <a:noAutofit/>
          </a:bodyPr>
          <a:lstStyle/>
          <a:p>
            <a:pPr marL="109728" indent="0">
              <a:buNone/>
            </a:pPr>
            <a:r>
              <a:rPr lang="en-GB" sz="1300" dirty="0" smtClean="0"/>
              <a:t>The positive and negative aspects of gaming is something the newspapers tend to focus on during Slow News days. Especially the negative aspects. The two kids from Columbine played Doom before going to school the news reported, Doom is bad, Doom is at fault. They also went 10pin Bowling.</a:t>
            </a:r>
          </a:p>
          <a:p>
            <a:pPr marL="109728" indent="0">
              <a:buNone/>
            </a:pPr>
            <a:r>
              <a:rPr lang="en-GB" sz="1300" dirty="0" smtClean="0"/>
              <a:t>Korean teenager dies from starvation while playing WOW the news reported, but did not mention the other 6million users not dying from playing it or how two people in Britain died through tea cosy related incidents in 2012. Tea did not get blamed.</a:t>
            </a:r>
          </a:p>
          <a:p>
            <a:pPr marL="268288" indent="-158750"/>
            <a:r>
              <a:rPr lang="en-GB" sz="1300" b="1" dirty="0" smtClean="0"/>
              <a:t>Global play</a:t>
            </a:r>
            <a:r>
              <a:rPr lang="en-GB" sz="1300" dirty="0" smtClean="0"/>
              <a:t> – Before online play users bought the games, played the games, put the games back in their boxes and that </a:t>
            </a:r>
            <a:r>
              <a:rPr lang="en-GB" sz="1300" dirty="0"/>
              <a:t>was </a:t>
            </a:r>
            <a:r>
              <a:rPr lang="en-GB" sz="1300" dirty="0" smtClean="0"/>
              <a:t>that, </a:t>
            </a:r>
            <a:r>
              <a:rPr lang="en-GB" sz="1300" dirty="0"/>
              <a:t>little or no external interaction except talking to friends about </a:t>
            </a:r>
            <a:r>
              <a:rPr lang="en-GB" sz="1300" dirty="0" smtClean="0"/>
              <a:t>it, which armour in Skyrim they preferred or how many little soldiers they collected in FF7. Online play has been the unique selling point since Xbox360 and PC’s before that. Breaking down country barriers, playing against people from nations around the world, teaming up against other countries, joining a game with a thousand users. The next generation of RTS will have ten thousand users in different teams fighting a war against each other. It is what the gaming industry has always wanted, a captured world audience.</a:t>
            </a:r>
          </a:p>
          <a:p>
            <a:pPr marL="268288" indent="-158750"/>
            <a:r>
              <a:rPr lang="en-GB" sz="1300" dirty="0" smtClean="0"/>
              <a:t>WOW has 6m users at any one time. There are numerous other games, Trekkies playing Star Trek Online, Star Wars fans playing Battlefront, RPG’s of all shapes and sizes, Lord of the Rings online for Tolkien fans worldwide, Sims, Second Life, Poker, Bridge, there is a customer base for all games online. And then there is COD, Fifa, Skyrim Online etc. The days of playing two player, three and four player are fading, the chances of playing against human AI online is a greater need, breaking down barriers, allowing players to communicate across the world, to have conversations from unknown people, and then shoot them. It is the ultimate anonymity. </a:t>
            </a:r>
          </a:p>
          <a:p>
            <a:pPr marL="268288" indent="-158750"/>
            <a:r>
              <a:rPr lang="en-GB" sz="1300" dirty="0" smtClean="0"/>
              <a:t>The downsides of this include government blocking. In countries where Twitter is illegal, free speech through online play will be monitored for similar reasons. Similarly Global Play and anonymity can lead to Trolling </a:t>
            </a:r>
            <a:r>
              <a:rPr lang="en-GB" sz="1300" dirty="0"/>
              <a:t>and </a:t>
            </a:r>
            <a:r>
              <a:rPr lang="en-GB" sz="1300" dirty="0" smtClean="0"/>
              <a:t>Grooming, </a:t>
            </a:r>
            <a:r>
              <a:rPr lang="en-GB" sz="1300" dirty="0"/>
              <a:t>at least the press believes so. </a:t>
            </a:r>
            <a:r>
              <a:rPr lang="en-GB" sz="1300" dirty="0" smtClean="0"/>
              <a:t>There are arguments for and against, the biggest being that the world is not ready for the breaking down of cultural, physical and religious barriers that the freedom of net play offers.</a:t>
            </a:r>
          </a:p>
        </p:txBody>
      </p:sp>
      <p:sp>
        <p:nvSpPr>
          <p:cNvPr id="17" name="Title 2"/>
          <p:cNvSpPr>
            <a:spLocks noGrp="1"/>
          </p:cNvSpPr>
          <p:nvPr>
            <p:ph type="title"/>
          </p:nvPr>
        </p:nvSpPr>
        <p:spPr>
          <a:xfrm>
            <a:off x="230832" y="116632"/>
            <a:ext cx="8733656" cy="504056"/>
          </a:xfrm>
        </p:spPr>
        <p:txBody>
          <a:bodyPr>
            <a:noAutofit/>
          </a:bodyPr>
          <a:lstStyle/>
          <a:p>
            <a:r>
              <a:rPr lang="en-GB" sz="2200" dirty="0" smtClean="0"/>
              <a:t>P3.5 </a:t>
            </a:r>
            <a:r>
              <a:rPr lang="en-GB" sz="2200" dirty="0" smtClean="0"/>
              <a:t>- Understand </a:t>
            </a:r>
            <a:r>
              <a:rPr lang="en-GB" sz="2200" dirty="0"/>
              <a:t>game platform </a:t>
            </a:r>
            <a:r>
              <a:rPr lang="en-GB" sz="2200" dirty="0" smtClean="0"/>
              <a:t>types – Ethical Implications </a:t>
            </a:r>
            <a:endParaRPr lang="en-GB" sz="2200" dirty="0"/>
          </a:p>
        </p:txBody>
      </p:sp>
    </p:spTree>
    <p:extLst>
      <p:ext uri="{BB962C8B-B14F-4D97-AF65-F5344CB8AC3E}">
        <p14:creationId xmlns:p14="http://schemas.microsoft.com/office/powerpoint/2010/main" val="2222221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5688632"/>
          </a:xfrm>
        </p:spPr>
        <p:txBody>
          <a:bodyPr>
            <a:noAutofit/>
          </a:bodyPr>
          <a:lstStyle/>
          <a:p>
            <a:pPr marL="158750" indent="-158750"/>
            <a:r>
              <a:rPr lang="en-GB" sz="1250" b="1" dirty="0" smtClean="0"/>
              <a:t>Addiction</a:t>
            </a:r>
            <a:r>
              <a:rPr lang="en-GB" sz="1250" dirty="0" smtClean="0"/>
              <a:t> – How many hours of games does the average boy or girl play now. Is it more than television watching, more than socialising with friends. The press has been arguing that games are addictive since </a:t>
            </a:r>
            <a:r>
              <a:rPr lang="en-GB" sz="1250" dirty="0"/>
              <a:t>the 80’s, more so </a:t>
            </a:r>
            <a:r>
              <a:rPr lang="en-GB" sz="1250" dirty="0" smtClean="0"/>
              <a:t>now. Teenagers who starve themselves to death playing games like WOW because if they stop, someone will overtake them, these are the kinds of stories that are used as arguments for the case. The teenager who shot his father because his father took away his Xbox, is this addiction or just one case.</a:t>
            </a:r>
          </a:p>
          <a:p>
            <a:pPr marL="158750" indent="-158750"/>
            <a:r>
              <a:rPr lang="en-GB" sz="1250" dirty="0" smtClean="0"/>
              <a:t>The nature of addiction is in the power of the withdrawal, adults would consider two hours or more a night for their child as addicted but games like Football Manager take that long to get through a match. Three hours, this is the average Skyrim, COD, WOW and Eve play. Four hours, do parents bring you food when you play games, how long before hunger stops you from playing, do you eat while playing. Is taking a day off sick to play a game an indication of addiction.</a:t>
            </a:r>
          </a:p>
          <a:p>
            <a:pPr marL="158750" indent="-158750"/>
            <a:r>
              <a:rPr lang="en-GB" sz="1250" dirty="0" smtClean="0"/>
              <a:t>Psychologists argue that anything that substitutes for an every day activities is an addiction and we all know someone who spends five or more hours a night on some game. 30% of teenagers admit to playing some game through the night. 18% of teenagers admit getting their parents to buy them age restricted games. 27% of young males admit to getting their parents to queue at midnight for the latest game and half of these admit to missing school the next day through some mysterious fatigue illness.</a:t>
            </a:r>
          </a:p>
          <a:p>
            <a:pPr marL="158750" indent="-158750"/>
            <a:r>
              <a:rPr lang="en-GB" sz="1250" dirty="0" smtClean="0"/>
              <a:t>With games getting larger, longer, more in depth and more demanding of attention and time, the press argues that this is increasing the potential for addiction but if Microsoft placed coding on the Xbox One that limited gameplay down to three hours per game per 24 hour period or 4 hours on time per night what would the outcry be.</a:t>
            </a:r>
            <a:r>
              <a:rPr lang="en-GB" sz="1250" dirty="0"/>
              <a:t> </a:t>
            </a:r>
            <a:r>
              <a:rPr lang="en-GB" sz="1250" dirty="0" smtClean="0"/>
              <a:t>Can gaming be regulated to reduce down addictive tendencies and is it worthwhile legislating on this</a:t>
            </a:r>
            <a:r>
              <a:rPr lang="en-GB" sz="1250" dirty="0" smtClean="0"/>
              <a:t>.</a:t>
            </a:r>
          </a:p>
          <a:p>
            <a:pPr marL="158750" indent="-158750"/>
            <a:r>
              <a:rPr lang="en-GB" sz="1250" b="1" dirty="0"/>
              <a:t>Age restrictions </a:t>
            </a:r>
            <a:r>
              <a:rPr lang="en-GB" sz="1250" dirty="0" smtClean="0"/>
              <a:t>– Another ethical argument is age restrictions and how most people do not abide by them. Parents queue up outside supermarkets and game shops at midnight to get an age restricted game for their children. The demands to have the newest death fest game is too much, impacting on social values and the morality. Parents and children alike argue that games are not violent, that it is common, no different than the violence on TV, that they know how to separate reality from gaming. Games legally have the age restriction on the cover so they company is protected, shops cannot sell an age restricted game to a minor so they are protected leaving it up to the parents. And when it all goes fatally wrong, parents blame the business.</a:t>
            </a:r>
            <a:endParaRPr lang="en-GB" sz="1250" dirty="0"/>
          </a:p>
        </p:txBody>
      </p:sp>
      <p:sp>
        <p:nvSpPr>
          <p:cNvPr id="17" name="Title 2"/>
          <p:cNvSpPr>
            <a:spLocks noGrp="1"/>
          </p:cNvSpPr>
          <p:nvPr>
            <p:ph type="title"/>
          </p:nvPr>
        </p:nvSpPr>
        <p:spPr>
          <a:xfrm>
            <a:off x="230832" y="116632"/>
            <a:ext cx="8733656" cy="504056"/>
          </a:xfrm>
        </p:spPr>
        <p:txBody>
          <a:bodyPr>
            <a:noAutofit/>
          </a:bodyPr>
          <a:lstStyle/>
          <a:p>
            <a:r>
              <a:rPr lang="en-GB" sz="2200" dirty="0" smtClean="0"/>
              <a:t>P3.5 </a:t>
            </a:r>
            <a:r>
              <a:rPr lang="en-GB" sz="2200" dirty="0" smtClean="0"/>
              <a:t>- Understand </a:t>
            </a:r>
            <a:r>
              <a:rPr lang="en-GB" sz="2200" dirty="0"/>
              <a:t>game platform </a:t>
            </a:r>
            <a:r>
              <a:rPr lang="en-GB" sz="2200" dirty="0" smtClean="0"/>
              <a:t>types – Ethical Implications </a:t>
            </a:r>
            <a:endParaRPr lang="en-GB" sz="2200" dirty="0"/>
          </a:p>
        </p:txBody>
      </p:sp>
    </p:spTree>
    <p:extLst>
      <p:ext uri="{BB962C8B-B14F-4D97-AF65-F5344CB8AC3E}">
        <p14:creationId xmlns:p14="http://schemas.microsoft.com/office/powerpoint/2010/main" val="6148401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0832" y="620688"/>
            <a:ext cx="8733656" cy="4968552"/>
          </a:xfrm>
        </p:spPr>
        <p:txBody>
          <a:bodyPr>
            <a:noAutofit/>
          </a:bodyPr>
          <a:lstStyle/>
          <a:p>
            <a:pPr marL="268288" indent="-158750"/>
            <a:r>
              <a:rPr lang="en-GB" sz="1400" b="1" dirty="0" smtClean="0"/>
              <a:t>Loss </a:t>
            </a:r>
            <a:r>
              <a:rPr lang="en-GB" sz="1400" b="1" dirty="0"/>
              <a:t>of social aspects</a:t>
            </a:r>
            <a:r>
              <a:rPr lang="en-GB" sz="1400" dirty="0"/>
              <a:t> </a:t>
            </a:r>
            <a:r>
              <a:rPr lang="en-GB" sz="1400" dirty="0" smtClean="0"/>
              <a:t>– Before </a:t>
            </a:r>
            <a:r>
              <a:rPr lang="en-GB" sz="1400" dirty="0"/>
              <a:t>games became a </a:t>
            </a:r>
            <a:r>
              <a:rPr lang="en-GB" sz="1400" dirty="0" smtClean="0"/>
              <a:t>fundamental </a:t>
            </a:r>
            <a:r>
              <a:rPr lang="en-GB" sz="1400" dirty="0"/>
              <a:t>part of the home entertainment system </a:t>
            </a:r>
            <a:r>
              <a:rPr lang="en-GB" sz="1400" dirty="0" smtClean="0"/>
              <a:t>“kids </a:t>
            </a:r>
            <a:r>
              <a:rPr lang="en-GB" sz="1400" dirty="0"/>
              <a:t>used to go out and </a:t>
            </a:r>
            <a:r>
              <a:rPr lang="en-GB" sz="1400" dirty="0" smtClean="0"/>
              <a:t>play in the streets, in the fresh air.” But when Google put Pacman on their logo it was adults who lost tens of millions of working hours.</a:t>
            </a:r>
          </a:p>
          <a:p>
            <a:pPr marL="268288" indent="-158750"/>
            <a:r>
              <a:rPr lang="en-GB" sz="1400" dirty="0" smtClean="0"/>
              <a:t>Gaming has been blamed for the disintegration of family life, for the removal of face contact among the young, for the de-socialisation of young people and even the desensitisation of horrific events. There was a time when the news was banned from showing graphic violence, dead bodies or would have to warn the viewer before a certain scene would appear. Now you can shoot a man from a distance through a scope in any number of games and watch him bleed to death. The papers believe the separation between computer generated violence and actual violence is blurring with the increase in graphic reality on the screen.</a:t>
            </a:r>
          </a:p>
          <a:p>
            <a:pPr marL="268288" indent="-158750"/>
            <a:r>
              <a:rPr lang="en-GB" sz="1400" dirty="0" smtClean="0"/>
              <a:t>Whether this is true or not is another matter. The Jamie Bolger incident caused an outcry of this nature, were the kids desensitised by computer games, the banning of the airport scene in COD 4 because it was too realistic, stabbing certain women in GTA. The same argument was used in Rap Music but Johnny Cash “Shot a man in Denver, just to watch him die.”</a:t>
            </a:r>
          </a:p>
          <a:p>
            <a:pPr marL="268288" indent="-158750"/>
            <a:r>
              <a:rPr lang="en-GB" sz="1400" dirty="0" smtClean="0"/>
              <a:t>The second argument is that games reduce down social skills, communication, writing skills, conversing in a world where your Avatar is more likely to form relationships than the player.</a:t>
            </a:r>
          </a:p>
          <a:p>
            <a:pPr marL="268288" indent="-158750"/>
            <a:r>
              <a:rPr lang="en-GB" sz="1400" dirty="0" smtClean="0"/>
              <a:t>The argument against is the “Even nerds have nerd friends.” If it was not for computer games it would be something else, Manga, Music, Films, the argument that socialisation is something that is in our nature and computer games are just an outlet. It has been shown in a study that teenagers are more in contact with each other now than ever before, the lack of face contact is just a part </a:t>
            </a:r>
            <a:r>
              <a:rPr lang="en-GB" sz="1400" dirty="0"/>
              <a:t>of that against argument</a:t>
            </a:r>
            <a:r>
              <a:rPr lang="en-GB" sz="1400" dirty="0" smtClean="0"/>
              <a:t>.</a:t>
            </a:r>
          </a:p>
          <a:p>
            <a:pPr marL="109538" indent="0">
              <a:buNone/>
            </a:pPr>
            <a:r>
              <a:rPr lang="en-GB" sz="1400" b="1" dirty="0" smtClean="0"/>
              <a:t>P3.6 </a:t>
            </a:r>
            <a:r>
              <a:rPr lang="en-GB" sz="1400" b="1" dirty="0" smtClean="0"/>
              <a:t>– Task </a:t>
            </a:r>
            <a:r>
              <a:rPr lang="en-GB" sz="1400" b="1" dirty="0" smtClean="0"/>
              <a:t>10 </a:t>
            </a:r>
            <a:r>
              <a:rPr lang="en-GB" sz="1400" b="1" dirty="0" smtClean="0"/>
              <a:t>– </a:t>
            </a:r>
            <a:r>
              <a:rPr lang="en-GB" sz="1400" dirty="0" smtClean="0"/>
              <a:t>Using the headings, </a:t>
            </a:r>
            <a:r>
              <a:rPr lang="en-GB" sz="1400" b="1" dirty="0" smtClean="0"/>
              <a:t>Global Play</a:t>
            </a:r>
            <a:r>
              <a:rPr lang="en-GB" sz="1400" dirty="0" smtClean="0"/>
              <a:t>, </a:t>
            </a:r>
            <a:r>
              <a:rPr lang="en-GB" sz="1400" b="1" dirty="0" smtClean="0"/>
              <a:t>Addiction, Age Restrictions</a:t>
            </a:r>
            <a:r>
              <a:rPr lang="en-GB" sz="1400" dirty="0" smtClean="0"/>
              <a:t> </a:t>
            </a:r>
            <a:r>
              <a:rPr lang="en-GB" sz="1400" dirty="0" smtClean="0"/>
              <a:t>and </a:t>
            </a:r>
            <a:r>
              <a:rPr lang="en-GB" sz="1400" b="1" dirty="0" smtClean="0"/>
              <a:t>loss of Social Skills</a:t>
            </a:r>
            <a:r>
              <a:rPr lang="en-GB" sz="1400" dirty="0" smtClean="0"/>
              <a:t>, outline with newspaper evidence arguments for and against </a:t>
            </a:r>
            <a:r>
              <a:rPr lang="en-GB" sz="1400" dirty="0" smtClean="0"/>
              <a:t>the ethical implications of gaming.</a:t>
            </a:r>
            <a:endParaRPr lang="en-GB" sz="1400" dirty="0" smtClean="0"/>
          </a:p>
        </p:txBody>
      </p:sp>
      <p:graphicFrame>
        <p:nvGraphicFramePr>
          <p:cNvPr id="4" name="Table 3"/>
          <p:cNvGraphicFramePr>
            <a:graphicFrameLocks noGrp="1"/>
          </p:cNvGraphicFramePr>
          <p:nvPr>
            <p:extLst>
              <p:ext uri="{D42A27DB-BD31-4B8C-83A1-F6EECF244321}">
                <p14:modId xmlns:p14="http://schemas.microsoft.com/office/powerpoint/2010/main" val="1856616139"/>
              </p:ext>
            </p:extLst>
          </p:nvPr>
        </p:nvGraphicFramePr>
        <p:xfrm>
          <a:off x="323528" y="6148536"/>
          <a:ext cx="8472264" cy="304800"/>
        </p:xfrm>
        <a:graphic>
          <a:graphicData uri="http://schemas.openxmlformats.org/drawingml/2006/table">
            <a:tbl>
              <a:tblPr firstRow="1" bandRow="1">
                <a:tableStyleId>{5C22544A-7EE6-4342-B048-85BDC9FD1C3A}</a:tableStyleId>
              </a:tblPr>
              <a:tblGrid>
                <a:gridCol w="2232248"/>
                <a:gridCol w="1728192"/>
                <a:gridCol w="1687736"/>
                <a:gridCol w="2824088"/>
              </a:tblGrid>
              <a:tr h="226824">
                <a:tc>
                  <a:txBody>
                    <a:bodyPr/>
                    <a:lstStyle/>
                    <a:p>
                      <a:pPr algn="ctr"/>
                      <a:r>
                        <a:rPr lang="en-GB" sz="1400" b="1" dirty="0" smtClean="0"/>
                        <a:t>Global Play</a:t>
                      </a:r>
                      <a:endParaRPr lang="en-GB" sz="1400" dirty="0"/>
                    </a:p>
                  </a:txBody>
                  <a:tcPr/>
                </a:tc>
                <a:tc>
                  <a:txBody>
                    <a:bodyPr/>
                    <a:lstStyle/>
                    <a:p>
                      <a:pPr algn="ctr"/>
                      <a:r>
                        <a:rPr lang="en-GB" sz="1400" b="1" dirty="0" smtClean="0"/>
                        <a:t>Addiction</a:t>
                      </a:r>
                      <a:endParaRPr lang="en-GB" sz="1400" dirty="0"/>
                    </a:p>
                  </a:txBody>
                  <a:tcPr/>
                </a:tc>
                <a:tc>
                  <a:txBody>
                    <a:bodyPr/>
                    <a:lstStyle/>
                    <a:p>
                      <a:pPr algn="ctr"/>
                      <a:r>
                        <a:rPr lang="en-GB" sz="1400" dirty="0" smtClean="0"/>
                        <a:t>Age Restrictions</a:t>
                      </a:r>
                      <a:endParaRPr lang="en-GB" sz="1400" dirty="0"/>
                    </a:p>
                  </a:txBody>
                  <a:tcPr/>
                </a:tc>
                <a:tc>
                  <a:txBody>
                    <a:bodyPr/>
                    <a:lstStyle/>
                    <a:p>
                      <a:pPr algn="ctr"/>
                      <a:r>
                        <a:rPr lang="en-GB" sz="1400" b="1" dirty="0" smtClean="0"/>
                        <a:t>Loss of Social Skills</a:t>
                      </a:r>
                      <a:endParaRPr lang="en-GB" sz="1400" dirty="0"/>
                    </a:p>
                  </a:txBody>
                  <a:tcPr/>
                </a:tc>
              </a:tr>
            </a:tbl>
          </a:graphicData>
        </a:graphic>
      </p:graphicFrame>
      <p:sp>
        <p:nvSpPr>
          <p:cNvPr id="18" name="Title 2"/>
          <p:cNvSpPr txBox="1">
            <a:spLocks/>
          </p:cNvSpPr>
          <p:nvPr/>
        </p:nvSpPr>
        <p:spPr>
          <a:xfrm>
            <a:off x="230832" y="116632"/>
            <a:ext cx="8733656"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P3.6 - Understand game platform types – Ethical Implications </a:t>
            </a:r>
            <a:endParaRPr lang="en-GB" sz="2200" dirty="0"/>
          </a:p>
        </p:txBody>
      </p:sp>
    </p:spTree>
    <p:extLst>
      <p:ext uri="{BB962C8B-B14F-4D97-AF65-F5344CB8AC3E}">
        <p14:creationId xmlns:p14="http://schemas.microsoft.com/office/powerpoint/2010/main" val="39944413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544617"/>
          </a:xfrm>
        </p:spPr>
        <p:txBody>
          <a:bodyPr>
            <a:noAutofit/>
          </a:bodyPr>
          <a:lstStyle/>
          <a:p>
            <a:pPr marL="0" indent="0">
              <a:buNone/>
            </a:pPr>
            <a:r>
              <a:rPr lang="en-GB" sz="1600" b="1" dirty="0">
                <a:latin typeface="Calibri" pitchFamily="34" charset="0"/>
                <a:cs typeface="Calibri" pitchFamily="34" charset="0"/>
              </a:rPr>
              <a:t>P3.1 – Task 01 – </a:t>
            </a:r>
            <a:r>
              <a:rPr lang="en-GB" sz="1600" dirty="0">
                <a:latin typeface="Calibri" pitchFamily="34" charset="0"/>
                <a:cs typeface="Calibri" pitchFamily="34" charset="0"/>
              </a:rPr>
              <a:t>Within your game documentation, produce a walkthrough for the </a:t>
            </a:r>
            <a:r>
              <a:rPr lang="en-GB" sz="1600" b="1" dirty="0">
                <a:latin typeface="Calibri" pitchFamily="34" charset="0"/>
                <a:cs typeface="Calibri" pitchFamily="34" charset="0"/>
              </a:rPr>
              <a:t>Instructional Design</a:t>
            </a:r>
            <a:r>
              <a:rPr lang="en-GB" sz="1600" dirty="0">
                <a:latin typeface="Calibri" pitchFamily="34" charset="0"/>
                <a:cs typeface="Calibri" pitchFamily="34" charset="0"/>
              </a:rPr>
              <a:t> and </a:t>
            </a:r>
            <a:r>
              <a:rPr lang="en-GB" sz="1600" b="1" dirty="0">
                <a:latin typeface="Calibri" pitchFamily="34" charset="0"/>
                <a:cs typeface="Calibri" pitchFamily="34" charset="0"/>
              </a:rPr>
              <a:t>Game Design</a:t>
            </a:r>
            <a:r>
              <a:rPr lang="en-GB" sz="1600" b="1" dirty="0" smtClean="0">
                <a:latin typeface="Calibri" pitchFamily="34" charset="0"/>
                <a:cs typeface="Calibri" pitchFamily="34" charset="0"/>
              </a:rPr>
              <a:t>.</a:t>
            </a:r>
          </a:p>
          <a:p>
            <a:pPr marL="0" lvl="1" indent="0">
              <a:spcBef>
                <a:spcPts val="400"/>
              </a:spcBef>
              <a:buSzPct val="68000"/>
              <a:buNone/>
            </a:pPr>
            <a:r>
              <a:rPr lang="en-GB" sz="1600" b="1" dirty="0">
                <a:latin typeface="Calibri" pitchFamily="34" charset="0"/>
                <a:cs typeface="Calibri" pitchFamily="34" charset="0"/>
              </a:rPr>
              <a:t>P3.2 – Task 02 – </a:t>
            </a:r>
            <a:r>
              <a:rPr lang="en-GB" sz="1600" dirty="0">
                <a:latin typeface="Calibri" pitchFamily="34" charset="0"/>
                <a:cs typeface="Calibri" pitchFamily="34" charset="0"/>
              </a:rPr>
              <a:t>Within your documentation, create a section that contains the </a:t>
            </a:r>
            <a:r>
              <a:rPr lang="en-GB" sz="1600" b="1" dirty="0">
                <a:latin typeface="Calibri" pitchFamily="34" charset="0"/>
                <a:cs typeface="Calibri" pitchFamily="34" charset="0"/>
              </a:rPr>
              <a:t>concept art</a:t>
            </a:r>
            <a:r>
              <a:rPr lang="en-GB" sz="1600" dirty="0">
                <a:latin typeface="Calibri" pitchFamily="34" charset="0"/>
                <a:cs typeface="Calibri" pitchFamily="34" charset="0"/>
              </a:rPr>
              <a:t>, </a:t>
            </a:r>
            <a:r>
              <a:rPr lang="en-GB" sz="1600" b="1" dirty="0">
                <a:latin typeface="Calibri" pitchFamily="34" charset="0"/>
                <a:cs typeface="Calibri" pitchFamily="34" charset="0"/>
              </a:rPr>
              <a:t>mock up screen shots</a:t>
            </a:r>
            <a:r>
              <a:rPr lang="en-GB" sz="1600" dirty="0">
                <a:latin typeface="Calibri" pitchFamily="34" charset="0"/>
                <a:cs typeface="Calibri" pitchFamily="34" charset="0"/>
              </a:rPr>
              <a:t> and </a:t>
            </a:r>
            <a:r>
              <a:rPr lang="en-GB" sz="1600" b="1" dirty="0">
                <a:latin typeface="Calibri" pitchFamily="34" charset="0"/>
                <a:cs typeface="Calibri" pitchFamily="34" charset="0"/>
              </a:rPr>
              <a:t>character information</a:t>
            </a:r>
            <a:r>
              <a:rPr lang="en-GB" sz="1600" dirty="0">
                <a:latin typeface="Calibri" pitchFamily="34" charset="0"/>
                <a:cs typeface="Calibri" pitchFamily="34" charset="0"/>
              </a:rPr>
              <a:t> for your game design.</a:t>
            </a:r>
          </a:p>
          <a:p>
            <a:pPr marL="0" lvl="1" indent="0">
              <a:spcBef>
                <a:spcPts val="400"/>
              </a:spcBef>
              <a:buSzPct val="68000"/>
              <a:buNone/>
            </a:pPr>
            <a:r>
              <a:rPr lang="en-GB" sz="1600" b="1" dirty="0">
                <a:latin typeface="Calibri" pitchFamily="34" charset="0"/>
                <a:cs typeface="Calibri" pitchFamily="34" charset="0"/>
              </a:rPr>
              <a:t>P3.3 – Task 03 – </a:t>
            </a:r>
            <a:r>
              <a:rPr lang="en-GB" sz="1600" dirty="0">
                <a:latin typeface="Calibri" pitchFamily="34" charset="0"/>
                <a:cs typeface="Calibri" pitchFamily="34" charset="0"/>
              </a:rPr>
              <a:t>Within your documentation, create a section that contains the </a:t>
            </a:r>
            <a:r>
              <a:rPr lang="en-GB" sz="1600" b="1" dirty="0">
                <a:latin typeface="Calibri" pitchFamily="34" charset="0"/>
                <a:cs typeface="Calibri" pitchFamily="34" charset="0"/>
              </a:rPr>
              <a:t>Programming</a:t>
            </a:r>
            <a:r>
              <a:rPr lang="en-GB" sz="1600" dirty="0">
                <a:latin typeface="Calibri" pitchFamily="34" charset="0"/>
                <a:cs typeface="Calibri" pitchFamily="34" charset="0"/>
              </a:rPr>
              <a:t> creation justification, </a:t>
            </a:r>
            <a:r>
              <a:rPr lang="en-GB" sz="1600" b="1" dirty="0">
                <a:latin typeface="Calibri" pitchFamily="34" charset="0"/>
                <a:cs typeface="Calibri" pitchFamily="34" charset="0"/>
              </a:rPr>
              <a:t>Instructional Data Analysis</a:t>
            </a:r>
            <a:r>
              <a:rPr lang="en-GB" sz="1600" dirty="0">
                <a:latin typeface="Calibri" pitchFamily="34" charset="0"/>
                <a:cs typeface="Calibri" pitchFamily="34" charset="0"/>
              </a:rPr>
              <a:t> and </a:t>
            </a:r>
            <a:r>
              <a:rPr lang="en-GB" sz="1600" b="1" dirty="0">
                <a:latin typeface="Calibri" pitchFamily="34" charset="0"/>
                <a:cs typeface="Calibri" pitchFamily="34" charset="0"/>
              </a:rPr>
              <a:t>Logistics </a:t>
            </a:r>
            <a:r>
              <a:rPr lang="en-GB" sz="1600" dirty="0">
                <a:latin typeface="Calibri" pitchFamily="34" charset="0"/>
                <a:cs typeface="Calibri" pitchFamily="34" charset="0"/>
              </a:rPr>
              <a:t>of the game format with evidence of the </a:t>
            </a:r>
            <a:r>
              <a:rPr lang="en-GB" sz="1600" b="1" dirty="0">
                <a:latin typeface="Calibri" pitchFamily="34" charset="0"/>
                <a:cs typeface="Calibri" pitchFamily="34" charset="0"/>
              </a:rPr>
              <a:t>Project Plan</a:t>
            </a:r>
            <a:r>
              <a:rPr lang="en-GB" sz="1600" dirty="0">
                <a:latin typeface="Calibri" pitchFamily="34" charset="0"/>
                <a:cs typeface="Calibri" pitchFamily="34" charset="0"/>
              </a:rPr>
              <a:t>.</a:t>
            </a:r>
          </a:p>
          <a:p>
            <a:pPr marL="0" lvl="1" indent="0">
              <a:spcBef>
                <a:spcPts val="400"/>
              </a:spcBef>
              <a:buSzPct val="68000"/>
              <a:buNone/>
            </a:pPr>
            <a:r>
              <a:rPr lang="en-GB" sz="1600" b="1" dirty="0">
                <a:latin typeface="Calibri" pitchFamily="34" charset="0"/>
                <a:cs typeface="Calibri" pitchFamily="34" charset="0"/>
              </a:rPr>
              <a:t>P3.4 – Task 04 – </a:t>
            </a:r>
            <a:r>
              <a:rPr lang="en-GB" sz="1600" dirty="0">
                <a:latin typeface="Calibri" pitchFamily="34" charset="0"/>
                <a:cs typeface="Calibri" pitchFamily="34" charset="0"/>
              </a:rPr>
              <a:t>Within your documentation, create a section that contains the </a:t>
            </a:r>
            <a:r>
              <a:rPr lang="en-GB" sz="1600" b="1" dirty="0">
                <a:latin typeface="Calibri" pitchFamily="34" charset="0"/>
                <a:cs typeface="Calibri" pitchFamily="34" charset="0"/>
              </a:rPr>
              <a:t>Story</a:t>
            </a:r>
            <a:r>
              <a:rPr lang="en-GB" sz="1600" dirty="0">
                <a:latin typeface="Calibri" pitchFamily="34" charset="0"/>
                <a:cs typeface="Calibri" pitchFamily="34" charset="0"/>
              </a:rPr>
              <a:t> with justification, </a:t>
            </a:r>
            <a:r>
              <a:rPr lang="en-GB" sz="1600" b="1" dirty="0">
                <a:latin typeface="Calibri" pitchFamily="34" charset="0"/>
                <a:cs typeface="Calibri" pitchFamily="34" charset="0"/>
              </a:rPr>
              <a:t>Competitor Analysis</a:t>
            </a:r>
            <a:r>
              <a:rPr lang="en-GB" sz="1600" dirty="0">
                <a:latin typeface="Calibri" pitchFamily="34" charset="0"/>
                <a:cs typeface="Calibri" pitchFamily="34" charset="0"/>
              </a:rPr>
              <a:t>, and </a:t>
            </a:r>
            <a:r>
              <a:rPr lang="en-GB" sz="1600" b="1" dirty="0">
                <a:latin typeface="Calibri" pitchFamily="34" charset="0"/>
                <a:cs typeface="Calibri" pitchFamily="34" charset="0"/>
              </a:rPr>
              <a:t>Look </a:t>
            </a:r>
            <a:r>
              <a:rPr lang="en-GB" sz="1600" dirty="0">
                <a:latin typeface="Calibri" pitchFamily="34" charset="0"/>
                <a:cs typeface="Calibri" pitchFamily="34" charset="0"/>
              </a:rPr>
              <a:t>of the game format.</a:t>
            </a:r>
          </a:p>
          <a:p>
            <a:pPr marL="0" lvl="2" indent="0">
              <a:buNone/>
            </a:pPr>
            <a:r>
              <a:rPr lang="en-GB" sz="1600" b="1" dirty="0">
                <a:latin typeface="Calibri" pitchFamily="34" charset="0"/>
                <a:cs typeface="Calibri" pitchFamily="34" charset="0"/>
              </a:rPr>
              <a:t>D3.1 – Task 05 – </a:t>
            </a:r>
            <a:r>
              <a:rPr lang="en-GB" sz="1600" dirty="0">
                <a:latin typeface="Calibri" pitchFamily="34" charset="0"/>
                <a:cs typeface="Calibri" pitchFamily="34" charset="0"/>
              </a:rPr>
              <a:t>Within your documentation, create a section that contains the </a:t>
            </a:r>
            <a:r>
              <a:rPr lang="en-GB" sz="1600" b="1" dirty="0">
                <a:latin typeface="Calibri" pitchFamily="34" charset="0"/>
                <a:cs typeface="Calibri" pitchFamily="34" charset="0"/>
              </a:rPr>
              <a:t>Story</a:t>
            </a:r>
            <a:r>
              <a:rPr lang="en-GB" sz="1600" dirty="0">
                <a:latin typeface="Calibri" pitchFamily="34" charset="0"/>
                <a:cs typeface="Calibri" pitchFamily="34" charset="0"/>
              </a:rPr>
              <a:t> with justification, </a:t>
            </a:r>
            <a:r>
              <a:rPr lang="en-GB" sz="1600" b="1" dirty="0">
                <a:latin typeface="Calibri" pitchFamily="34" charset="0"/>
                <a:cs typeface="Calibri" pitchFamily="34" charset="0"/>
              </a:rPr>
              <a:t>Competitor Analysis</a:t>
            </a:r>
            <a:r>
              <a:rPr lang="en-GB" sz="1600" dirty="0">
                <a:latin typeface="Calibri" pitchFamily="34" charset="0"/>
                <a:cs typeface="Calibri" pitchFamily="34" charset="0"/>
              </a:rPr>
              <a:t>, and </a:t>
            </a:r>
            <a:r>
              <a:rPr lang="en-GB" sz="1600" b="1" dirty="0">
                <a:latin typeface="Calibri" pitchFamily="34" charset="0"/>
                <a:cs typeface="Calibri" pitchFamily="34" charset="0"/>
              </a:rPr>
              <a:t>Look </a:t>
            </a:r>
            <a:r>
              <a:rPr lang="en-GB" sz="1600" dirty="0">
                <a:latin typeface="Calibri" pitchFamily="34" charset="0"/>
                <a:cs typeface="Calibri" pitchFamily="34" charset="0"/>
              </a:rPr>
              <a:t>of the game format.</a:t>
            </a:r>
          </a:p>
          <a:p>
            <a:pPr marL="0" lvl="2" indent="0">
              <a:buNone/>
            </a:pPr>
            <a:r>
              <a:rPr lang="en-GB" sz="1600" b="1" dirty="0">
                <a:latin typeface="Calibri" pitchFamily="34" charset="0"/>
                <a:cs typeface="Calibri" pitchFamily="34" charset="0"/>
              </a:rPr>
              <a:t>D3.2 – Task 06 - </a:t>
            </a:r>
            <a:r>
              <a:rPr lang="en-GB" sz="1600" dirty="0">
                <a:latin typeface="Calibri" pitchFamily="34" charset="0"/>
                <a:cs typeface="Calibri" pitchFamily="34" charset="0"/>
              </a:rPr>
              <a:t>Evaluate the importance of creating a high concept game document.</a:t>
            </a:r>
          </a:p>
          <a:p>
            <a:pPr marL="0" indent="0">
              <a:buNone/>
            </a:pPr>
            <a:r>
              <a:rPr lang="en-GB" sz="1600" b="1" dirty="0" smtClean="0">
                <a:latin typeface="Calibri" pitchFamily="34" charset="0"/>
                <a:cs typeface="Calibri" pitchFamily="34" charset="0"/>
              </a:rPr>
              <a:t>M3.1 </a:t>
            </a:r>
            <a:r>
              <a:rPr lang="en-GB" sz="1600" b="1" dirty="0">
                <a:latin typeface="Calibri" pitchFamily="34" charset="0"/>
                <a:cs typeface="Calibri" pitchFamily="34" charset="0"/>
              </a:rPr>
              <a:t>– Task 07 – </a:t>
            </a:r>
            <a:r>
              <a:rPr lang="en-GB" sz="1600" dirty="0">
                <a:latin typeface="Calibri" pitchFamily="34" charset="0"/>
                <a:cs typeface="Calibri" pitchFamily="34" charset="0"/>
              </a:rPr>
              <a:t>Discuss the importance of maintaining the game documentation with evidence that you have done so.</a:t>
            </a:r>
          </a:p>
          <a:p>
            <a:pPr marL="0" indent="0">
              <a:buNone/>
            </a:pPr>
            <a:r>
              <a:rPr lang="en-GB" sz="1600" b="1" dirty="0">
                <a:latin typeface="Calibri" pitchFamily="34" charset="0"/>
                <a:cs typeface="Calibri" pitchFamily="34" charset="0"/>
              </a:rPr>
              <a:t>M3.2 – Task 08 – </a:t>
            </a:r>
            <a:r>
              <a:rPr lang="en-GB" sz="1600" dirty="0">
                <a:latin typeface="Calibri" pitchFamily="34" charset="0"/>
                <a:cs typeface="Calibri" pitchFamily="34" charset="0"/>
              </a:rPr>
              <a:t>Evidence that you have kept the Project Plan up to date with evidence and justification of changes made.</a:t>
            </a:r>
          </a:p>
          <a:p>
            <a:pPr marL="0" indent="0">
              <a:buNone/>
            </a:pPr>
            <a:r>
              <a:rPr lang="en-GB" sz="1600" b="1" dirty="0" smtClean="0">
                <a:latin typeface="Calibri" pitchFamily="34" charset="0"/>
                <a:cs typeface="Calibri" pitchFamily="34" charset="0"/>
              </a:rPr>
              <a:t>P3.5 </a:t>
            </a:r>
            <a:r>
              <a:rPr lang="en-GB" sz="1600" b="1" dirty="0">
                <a:latin typeface="Calibri" pitchFamily="34" charset="0"/>
                <a:cs typeface="Calibri" pitchFamily="34" charset="0"/>
              </a:rPr>
              <a:t>– Task 09 – </a:t>
            </a:r>
            <a:r>
              <a:rPr lang="en-GB" sz="1600" dirty="0">
                <a:latin typeface="Calibri" pitchFamily="34" charset="0"/>
                <a:cs typeface="Calibri" pitchFamily="34" charset="0"/>
              </a:rPr>
              <a:t>Using the headings, </a:t>
            </a:r>
            <a:r>
              <a:rPr lang="en-GB" sz="1600" b="1" dirty="0">
                <a:latin typeface="Calibri" pitchFamily="34" charset="0"/>
                <a:cs typeface="Calibri" pitchFamily="34" charset="0"/>
              </a:rPr>
              <a:t>Copyright</a:t>
            </a:r>
            <a:r>
              <a:rPr lang="en-GB" sz="1600" dirty="0">
                <a:latin typeface="Calibri" pitchFamily="34" charset="0"/>
                <a:cs typeface="Calibri" pitchFamily="34" charset="0"/>
              </a:rPr>
              <a:t>, </a:t>
            </a:r>
            <a:r>
              <a:rPr lang="en-GB" sz="1600" b="1" dirty="0">
                <a:latin typeface="Calibri" pitchFamily="34" charset="0"/>
                <a:cs typeface="Calibri" pitchFamily="34" charset="0"/>
              </a:rPr>
              <a:t>Computer Misuse, </a:t>
            </a:r>
            <a:r>
              <a:rPr lang="en-GB" sz="1600" dirty="0">
                <a:latin typeface="Calibri" pitchFamily="34" charset="0"/>
                <a:cs typeface="Calibri" pitchFamily="34" charset="0"/>
              </a:rPr>
              <a:t>and </a:t>
            </a:r>
            <a:r>
              <a:rPr lang="en-GB" sz="1600" b="1" dirty="0">
                <a:latin typeface="Calibri" pitchFamily="34" charset="0"/>
                <a:cs typeface="Calibri" pitchFamily="34" charset="0"/>
              </a:rPr>
              <a:t>Location Use</a:t>
            </a:r>
            <a:r>
              <a:rPr lang="en-GB" sz="1600" dirty="0">
                <a:latin typeface="Calibri" pitchFamily="34" charset="0"/>
                <a:cs typeface="Calibri" pitchFamily="34" charset="0"/>
              </a:rPr>
              <a:t>, outline with newspaper evidence arguments for and against the Legal implications of gaming.</a:t>
            </a:r>
          </a:p>
          <a:p>
            <a:pPr marL="0" indent="0">
              <a:buNone/>
            </a:pPr>
            <a:r>
              <a:rPr lang="en-GB" sz="1600" b="1" dirty="0" smtClean="0">
                <a:latin typeface="Calibri" pitchFamily="34" charset="0"/>
                <a:cs typeface="Calibri" pitchFamily="34" charset="0"/>
              </a:rPr>
              <a:t>P3.6 </a:t>
            </a:r>
            <a:r>
              <a:rPr lang="en-GB" sz="1600" b="1" dirty="0">
                <a:latin typeface="Calibri" pitchFamily="34" charset="0"/>
                <a:cs typeface="Calibri" pitchFamily="34" charset="0"/>
              </a:rPr>
              <a:t>– Task 10 – </a:t>
            </a:r>
            <a:r>
              <a:rPr lang="en-GB" sz="1600" dirty="0">
                <a:latin typeface="Calibri" pitchFamily="34" charset="0"/>
                <a:cs typeface="Calibri" pitchFamily="34" charset="0"/>
              </a:rPr>
              <a:t>Using the headings, </a:t>
            </a:r>
            <a:r>
              <a:rPr lang="en-GB" sz="1600" b="1" dirty="0">
                <a:latin typeface="Calibri" pitchFamily="34" charset="0"/>
                <a:cs typeface="Calibri" pitchFamily="34" charset="0"/>
              </a:rPr>
              <a:t>Global Play</a:t>
            </a:r>
            <a:r>
              <a:rPr lang="en-GB" sz="1600" dirty="0">
                <a:latin typeface="Calibri" pitchFamily="34" charset="0"/>
                <a:cs typeface="Calibri" pitchFamily="34" charset="0"/>
              </a:rPr>
              <a:t>, </a:t>
            </a:r>
            <a:r>
              <a:rPr lang="en-GB" sz="1600" b="1" dirty="0">
                <a:latin typeface="Calibri" pitchFamily="34" charset="0"/>
                <a:cs typeface="Calibri" pitchFamily="34" charset="0"/>
              </a:rPr>
              <a:t>Addiction, Age Restrictions</a:t>
            </a:r>
            <a:r>
              <a:rPr lang="en-GB" sz="1600" dirty="0">
                <a:latin typeface="Calibri" pitchFamily="34" charset="0"/>
                <a:cs typeface="Calibri" pitchFamily="34" charset="0"/>
              </a:rPr>
              <a:t> and </a:t>
            </a:r>
            <a:r>
              <a:rPr lang="en-GB" sz="1600" b="1" dirty="0">
                <a:latin typeface="Calibri" pitchFamily="34" charset="0"/>
                <a:cs typeface="Calibri" pitchFamily="34" charset="0"/>
              </a:rPr>
              <a:t>loss of Social Skills</a:t>
            </a:r>
            <a:r>
              <a:rPr lang="en-GB" sz="1600" dirty="0">
                <a:latin typeface="Calibri" pitchFamily="34" charset="0"/>
                <a:cs typeface="Calibri" pitchFamily="34" charset="0"/>
              </a:rPr>
              <a:t>, outline with newspaper evidence arguments for and against the ethical implications of gaming</a:t>
            </a:r>
            <a:r>
              <a:rPr lang="en-GB" sz="1600" dirty="0" smtClean="0">
                <a:latin typeface="Calibri" pitchFamily="34" charset="0"/>
                <a:cs typeface="Calibri" pitchFamily="34" charset="0"/>
              </a:rPr>
              <a:t>.</a:t>
            </a:r>
            <a:endParaRPr lang="en-GB" sz="1600" dirty="0">
              <a:latin typeface="Calibri" pitchFamily="34" charset="0"/>
              <a:cs typeface="Calibri" pitchFamily="34" charset="0"/>
            </a:endParaRPr>
          </a:p>
        </p:txBody>
      </p:sp>
      <p:sp>
        <p:nvSpPr>
          <p:cNvPr id="17" name="Title 2"/>
          <p:cNvSpPr>
            <a:spLocks noGrp="1"/>
          </p:cNvSpPr>
          <p:nvPr>
            <p:ph type="title"/>
          </p:nvPr>
        </p:nvSpPr>
        <p:spPr>
          <a:xfrm>
            <a:off x="230832" y="116632"/>
            <a:ext cx="8733656" cy="648072"/>
          </a:xfrm>
        </p:spPr>
        <p:txBody>
          <a:bodyPr>
            <a:noAutofit/>
          </a:bodyPr>
          <a:lstStyle/>
          <a:p>
            <a:r>
              <a:rPr lang="en-GB" smtClean="0"/>
              <a:t>LO3 </a:t>
            </a:r>
            <a:r>
              <a:rPr lang="en-GB" dirty="0" smtClean="0"/>
              <a:t>- Assessment </a:t>
            </a:r>
            <a:r>
              <a:rPr lang="en-GB" dirty="0"/>
              <a:t>Task </a:t>
            </a:r>
            <a:r>
              <a:rPr lang="en-GB" dirty="0" smtClean="0"/>
              <a:t>List</a:t>
            </a:r>
            <a:endParaRPr lang="en-GB" sz="3600" dirty="0"/>
          </a:p>
        </p:txBody>
      </p:sp>
    </p:spTree>
    <p:extLst>
      <p:ext uri="{BB962C8B-B14F-4D97-AF65-F5344CB8AC3E}">
        <p14:creationId xmlns:p14="http://schemas.microsoft.com/office/powerpoint/2010/main" val="1592478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633905689"/>
              </p:ext>
            </p:extLst>
          </p:nvPr>
        </p:nvGraphicFramePr>
        <p:xfrm>
          <a:off x="179512" y="836712"/>
          <a:ext cx="8784976" cy="4840801"/>
        </p:xfrm>
        <a:graphic>
          <a:graphicData uri="http://schemas.openxmlformats.org/drawingml/2006/table">
            <a:tbl>
              <a:tblPr firstRow="1" bandRow="1">
                <a:tableStyleId>{5C22544A-7EE6-4342-B048-85BDC9FD1C3A}</a:tableStyleId>
              </a:tblPr>
              <a:tblGrid>
                <a:gridCol w="432043"/>
                <a:gridCol w="1656189"/>
                <a:gridCol w="432048"/>
                <a:gridCol w="2016224"/>
                <a:gridCol w="2016224"/>
                <a:gridCol w="2232248"/>
              </a:tblGrid>
              <a:tr h="1061281">
                <a:tc gridSpan="2">
                  <a:txBody>
                    <a:bodyPr/>
                    <a:lstStyle/>
                    <a:p>
                      <a:r>
                        <a:rPr kumimoji="0" lang="en-GB" sz="1200" u="none" strike="noStrike" kern="1200" baseline="0" dirty="0" smtClean="0">
                          <a:latin typeface="Calibri" pitchFamily="34" charset="0"/>
                          <a:cs typeface="Calibri" pitchFamily="34" charset="0"/>
                        </a:rPr>
                        <a:t>Learning Outcome (LO) </a:t>
                      </a:r>
                    </a:p>
                    <a:p>
                      <a:r>
                        <a:rPr kumimoji="0" lang="en-GB" sz="1200" u="none" strike="noStrike" kern="1200" baseline="0" dirty="0" smtClean="0">
                          <a:latin typeface="Calibri" pitchFamily="34" charset="0"/>
                          <a:cs typeface="Calibri" pitchFamily="34" charset="0"/>
                        </a:rPr>
                        <a:t>The learner will:</a:t>
                      </a:r>
                      <a:endParaRPr kumimoji="0" lang="en-GB" sz="12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gridSpan="2">
                  <a:txBody>
                    <a:bodyPr/>
                    <a:lstStyle/>
                    <a:p>
                      <a:r>
                        <a:rPr kumimoji="0" lang="en-GB" sz="1200" u="none" strike="noStrike" kern="1200" baseline="0" dirty="0" smtClean="0">
                          <a:latin typeface="Calibri" pitchFamily="34" charset="0"/>
                          <a:cs typeface="Calibri" pitchFamily="34" charset="0"/>
                        </a:rPr>
                        <a:t>Pass </a:t>
                      </a:r>
                    </a:p>
                    <a:p>
                      <a:r>
                        <a:rPr kumimoji="0" lang="en-GB" sz="1200" u="none" strike="noStrike" kern="1200" baseline="0" dirty="0" smtClean="0">
                          <a:latin typeface="Calibri" pitchFamily="34" charset="0"/>
                          <a:cs typeface="Calibri" pitchFamily="34" charset="0"/>
                        </a:rPr>
                        <a:t>The assessment criteria are the pass requirements for this unit. </a:t>
                      </a:r>
                    </a:p>
                    <a:p>
                      <a:r>
                        <a:rPr kumimoji="0" lang="en-GB" sz="1200" u="none" strike="noStrike" kern="1200" baseline="0" dirty="0" smtClean="0">
                          <a:latin typeface="Calibri" pitchFamily="34" charset="0"/>
                          <a:cs typeface="Calibri" pitchFamily="34" charset="0"/>
                        </a:rPr>
                        <a:t>The learner can: </a:t>
                      </a:r>
                      <a:endParaRPr kumimoji="0" lang="en-GB" sz="12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a:txBody>
                    <a:bodyPr/>
                    <a:lstStyle/>
                    <a:p>
                      <a:r>
                        <a:rPr kumimoji="0" lang="en-GB" sz="1200" u="none" strike="noStrike" kern="1200" baseline="0" dirty="0" smtClean="0">
                          <a:latin typeface="Calibri" pitchFamily="34" charset="0"/>
                          <a:cs typeface="Calibri" pitchFamily="34" charset="0"/>
                        </a:rPr>
                        <a:t>Merit </a:t>
                      </a:r>
                    </a:p>
                    <a:p>
                      <a:r>
                        <a:rPr kumimoji="0" lang="en-GB" sz="1200" u="none" strike="noStrike" kern="1200" baseline="0" dirty="0" smtClean="0">
                          <a:latin typeface="Calibri" pitchFamily="34" charset="0"/>
                          <a:cs typeface="Calibri" pitchFamily="34" charset="0"/>
                        </a:rPr>
                        <a:t>For merit the evidence must show that, in addition to the pass criteria, the learner is able to: </a:t>
                      </a:r>
                      <a:endParaRPr kumimoji="0" lang="en-GB" sz="1200" b="0" i="0" u="none" strike="noStrike" kern="1200" baseline="0" dirty="0" smtClean="0">
                        <a:solidFill>
                          <a:schemeClr val="lt1"/>
                        </a:solidFill>
                        <a:latin typeface="Calibri" pitchFamily="34" charset="0"/>
                        <a:ea typeface="+mn-ea"/>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Distinction </a:t>
                      </a:r>
                    </a:p>
                    <a:p>
                      <a:r>
                        <a:rPr kumimoji="0" lang="en-GB" sz="1200" u="none" strike="noStrike" kern="1200" baseline="0" dirty="0" smtClean="0">
                          <a:latin typeface="Calibri" pitchFamily="34" charset="0"/>
                          <a:cs typeface="Calibri" pitchFamily="34" charset="0"/>
                        </a:rPr>
                        <a:t>For distinction the evidence must show that, in addition to the pass and merit criteria, the learner is able to: </a:t>
                      </a:r>
                      <a:endParaRPr kumimoji="0" lang="en-GB" sz="1200" b="0" i="0" u="none" strike="noStrike" kern="1200" baseline="0" dirty="0" smtClean="0">
                        <a:solidFill>
                          <a:schemeClr val="lt1"/>
                        </a:solidFill>
                        <a:latin typeface="Calibri" pitchFamily="34" charset="0"/>
                        <a:ea typeface="+mn-ea"/>
                        <a:cs typeface="Calibri" pitchFamily="34" charset="0"/>
                      </a:endParaRPr>
                    </a:p>
                  </a:txBody>
                  <a:tcPr/>
                </a:tc>
              </a:tr>
              <a:tr h="890459">
                <a:tc>
                  <a:txBody>
                    <a:bodyPr/>
                    <a:lstStyle/>
                    <a:p>
                      <a:r>
                        <a:rPr lang="en-GB" sz="1400" dirty="0" smtClean="0">
                          <a:latin typeface="Calibri" pitchFamily="34" charset="0"/>
                          <a:cs typeface="Calibri" pitchFamily="34" charset="0"/>
                        </a:rPr>
                        <a:t>1</a:t>
                      </a:r>
                      <a:endParaRPr lang="en-GB" sz="1400" dirty="0">
                        <a:latin typeface="Calibri" pitchFamily="34" charset="0"/>
                        <a:cs typeface="Calibri" pitchFamily="34" charset="0"/>
                      </a:endParaRPr>
                    </a:p>
                  </a:txBody>
                  <a:tcPr/>
                </a:tc>
                <a:tc>
                  <a:txBody>
                    <a:bodyPr/>
                    <a:lstStyle/>
                    <a:p>
                      <a:r>
                        <a:rPr kumimoji="0" lang="en-GB" sz="1400" b="0" i="0" u="none" strike="noStrike" kern="1200" baseline="0" dirty="0" smtClean="0">
                          <a:solidFill>
                            <a:schemeClr val="dk1"/>
                          </a:solidFill>
                          <a:latin typeface="Calibri" pitchFamily="34" charset="0"/>
                          <a:ea typeface="+mn-ea"/>
                          <a:cs typeface="Calibri" pitchFamily="34" charset="0"/>
                        </a:rPr>
                        <a:t>Understand the principles of game design</a:t>
                      </a:r>
                    </a:p>
                  </a:txBody>
                  <a:tcPr/>
                </a:tc>
                <a:tc>
                  <a:txBody>
                    <a:bodyPr/>
                    <a:lstStyle/>
                    <a:p>
                      <a:r>
                        <a:rPr lang="en-GB" sz="1400" dirty="0" smtClean="0">
                          <a:latin typeface="Calibri" pitchFamily="34" charset="0"/>
                          <a:cs typeface="Calibri" pitchFamily="34" charset="0"/>
                        </a:rPr>
                        <a:t>P1</a:t>
                      </a:r>
                      <a:endParaRPr lang="en-GB" sz="1400" dirty="0">
                        <a:latin typeface="Calibri" pitchFamily="34" charset="0"/>
                        <a:cs typeface="Calibri" pitchFamily="34" charset="0"/>
                      </a:endParaRPr>
                    </a:p>
                  </a:txBody>
                  <a:tcPr/>
                </a:tc>
                <a:tc>
                  <a:txBody>
                    <a:bodyPr/>
                    <a:lstStyle/>
                    <a:p>
                      <a:r>
                        <a:rPr kumimoji="0" lang="en-GB" sz="1400" b="0" i="0" u="none" strike="noStrike" kern="1200" baseline="0" dirty="0" smtClean="0">
                          <a:solidFill>
                            <a:schemeClr val="dk1"/>
                          </a:solidFill>
                          <a:latin typeface="Calibri" pitchFamily="34" charset="0"/>
                          <a:ea typeface="+mn-ea"/>
                          <a:cs typeface="Calibri" pitchFamily="34" charset="0"/>
                        </a:rPr>
                        <a:t>Describe visual style and elements of gameplay used in game design with some appropriate use of subject terminology </a:t>
                      </a:r>
                    </a:p>
                  </a:txBody>
                  <a:tcPr/>
                </a:tc>
                <a:tc>
                  <a:txBody>
                    <a:bodyPr/>
                    <a:lstStyle/>
                    <a:p>
                      <a:r>
                        <a:rPr kumimoji="0" lang="en-GB" sz="1400" b="0" i="0" u="none" strike="noStrike" kern="1200" baseline="0" dirty="0" smtClean="0">
                          <a:solidFill>
                            <a:schemeClr val="dk1"/>
                          </a:solidFill>
                          <a:latin typeface="Calibri" pitchFamily="34" charset="0"/>
                          <a:ea typeface="+mn-ea"/>
                          <a:cs typeface="Calibri" pitchFamily="34" charset="0"/>
                        </a:rPr>
                        <a:t>M1 Describe the history of computer gaming with regard to different genres of game play</a:t>
                      </a:r>
                    </a:p>
                  </a:txBody>
                  <a:tcPr/>
                </a:tc>
                <a:tc>
                  <a:txBody>
                    <a:bodyPr/>
                    <a:lstStyle/>
                    <a:p>
                      <a:r>
                        <a:rPr kumimoji="0" lang="en-GB" sz="1400" b="0" i="0" u="none" strike="noStrike" kern="1200" baseline="0" dirty="0" smtClean="0">
                          <a:solidFill>
                            <a:schemeClr val="dk1"/>
                          </a:solidFill>
                          <a:latin typeface="Calibri" pitchFamily="34" charset="0"/>
                          <a:ea typeface="+mn-ea"/>
                          <a:cs typeface="Calibri" pitchFamily="34" charset="0"/>
                        </a:rPr>
                        <a:t>D1 Critically evaluate the use of expansion packs in game design</a:t>
                      </a:r>
                    </a:p>
                  </a:txBody>
                  <a:tcPr/>
                </a:tc>
              </a:tr>
              <a:tr h="843488">
                <a:tc>
                  <a:txBody>
                    <a:bodyPr/>
                    <a:lstStyle/>
                    <a:p>
                      <a:r>
                        <a:rPr lang="en-GB" sz="1400" dirty="0" smtClean="0">
                          <a:latin typeface="Calibri" pitchFamily="34" charset="0"/>
                          <a:cs typeface="Calibri" pitchFamily="34" charset="0"/>
                        </a:rPr>
                        <a:t>2</a:t>
                      </a:r>
                      <a:endParaRPr lang="en-GB" sz="1400" dirty="0">
                        <a:latin typeface="Calibri" pitchFamily="34" charset="0"/>
                        <a:cs typeface="Calibri" pitchFamily="34" charset="0"/>
                      </a:endParaRPr>
                    </a:p>
                  </a:txBody>
                  <a:tcPr/>
                </a:tc>
                <a:tc>
                  <a:txBody>
                    <a:bodyPr/>
                    <a:lstStyle/>
                    <a:p>
                      <a:r>
                        <a:rPr kumimoji="0" lang="en-GB" sz="1400" b="0" i="0" u="none" strike="noStrike" kern="1200" baseline="0" dirty="0" smtClean="0">
                          <a:solidFill>
                            <a:schemeClr val="dk1"/>
                          </a:solidFill>
                          <a:latin typeface="Calibri" pitchFamily="34" charset="0"/>
                          <a:ea typeface="+mn-ea"/>
                          <a:cs typeface="Calibri" pitchFamily="34" charset="0"/>
                        </a:rPr>
                        <a:t>Be able to generate ideas for a game concept 	</a:t>
                      </a:r>
                    </a:p>
                  </a:txBody>
                  <a:tcPr/>
                </a:tc>
                <a:tc>
                  <a:txBody>
                    <a:bodyPr/>
                    <a:lstStyle/>
                    <a:p>
                      <a:r>
                        <a:rPr lang="en-GB" sz="1400" dirty="0" smtClean="0">
                          <a:latin typeface="Calibri" pitchFamily="34" charset="0"/>
                          <a:cs typeface="Calibri" pitchFamily="34" charset="0"/>
                        </a:rPr>
                        <a:t>P2</a:t>
                      </a:r>
                      <a:endParaRPr lang="en-GB" sz="1400" dirty="0">
                        <a:latin typeface="Calibri" pitchFamily="34" charset="0"/>
                        <a:cs typeface="Calibri" pitchFamily="34" charset="0"/>
                      </a:endParaRPr>
                    </a:p>
                  </a:txBody>
                  <a:tcPr/>
                </a:tc>
                <a:tc>
                  <a:txBody>
                    <a:bodyPr/>
                    <a:lstStyle/>
                    <a:p>
                      <a:r>
                        <a:rPr kumimoji="0" lang="en-GB" sz="1400" b="0" i="0" u="none" strike="noStrike" kern="1200" baseline="0" dirty="0" smtClean="0">
                          <a:solidFill>
                            <a:schemeClr val="dk1"/>
                          </a:solidFill>
                          <a:latin typeface="Calibri" pitchFamily="34" charset="0"/>
                          <a:ea typeface="+mn-ea"/>
                          <a:cs typeface="Calibri" pitchFamily="34" charset="0"/>
                        </a:rPr>
                        <a:t>Generate outline ideas for a game concept working within appropriate conventions </a:t>
                      </a:r>
                    </a:p>
                  </a:txBody>
                  <a:tcPr/>
                </a:tc>
                <a:tc>
                  <a:txBody>
                    <a:bodyPr/>
                    <a:lstStyle/>
                    <a:p>
                      <a:r>
                        <a:rPr kumimoji="0" lang="en-GB" sz="1400" b="0" i="0" u="none" strike="noStrike" kern="1200" baseline="0" dirty="0" smtClean="0">
                          <a:solidFill>
                            <a:schemeClr val="dk1"/>
                          </a:solidFill>
                          <a:latin typeface="Calibri" pitchFamily="34" charset="0"/>
                          <a:ea typeface="+mn-ea"/>
                          <a:cs typeface="Calibri" pitchFamily="34" charset="0"/>
                        </a:rPr>
                        <a:t>M2 Generate a detailed plan for a game concept</a:t>
                      </a:r>
                    </a:p>
                  </a:txBody>
                  <a:tcPr/>
                </a:tc>
                <a:tc>
                  <a:txBody>
                    <a:bodyPr/>
                    <a:lstStyle/>
                    <a:p>
                      <a:r>
                        <a:rPr kumimoji="0" lang="en-GB" sz="1400" b="0" i="0" u="none" strike="noStrike" kern="1200" baseline="0" dirty="0" smtClean="0">
                          <a:solidFill>
                            <a:schemeClr val="dk1"/>
                          </a:solidFill>
                          <a:latin typeface="Calibri" pitchFamily="34" charset="0"/>
                          <a:ea typeface="+mn-ea"/>
                          <a:cs typeface="Calibri" pitchFamily="34" charset="0"/>
                        </a:rPr>
                        <a:t>D2 Generate ideas for an expansion pack for a game concept 	</a:t>
                      </a:r>
                    </a:p>
                    <a:p>
                      <a:endParaRPr kumimoji="0" lang="en-GB" sz="1400" b="0" i="0" u="none" strike="noStrike" kern="1200" baseline="0" dirty="0" smtClean="0">
                        <a:solidFill>
                          <a:schemeClr val="dk1"/>
                        </a:solidFill>
                        <a:latin typeface="Calibri" pitchFamily="34" charset="0"/>
                        <a:ea typeface="+mn-ea"/>
                        <a:cs typeface="Calibri" pitchFamily="34" charset="0"/>
                      </a:endParaRPr>
                    </a:p>
                  </a:txBody>
                  <a:tcPr/>
                </a:tc>
              </a:tr>
              <a:tr h="648072">
                <a:tc>
                  <a:txBody>
                    <a:bodyPr/>
                    <a:lstStyle/>
                    <a:p>
                      <a:r>
                        <a:rPr lang="en-GB" sz="1400" dirty="0" smtClean="0">
                          <a:latin typeface="Calibri" pitchFamily="34" charset="0"/>
                          <a:cs typeface="Calibri" pitchFamily="34" charset="0"/>
                        </a:rPr>
                        <a:t>3</a:t>
                      </a:r>
                      <a:endParaRPr lang="en-GB" sz="1400" dirty="0">
                        <a:latin typeface="Calibri" pitchFamily="34" charset="0"/>
                        <a:cs typeface="Calibri" pitchFamily="34" charset="0"/>
                      </a:endParaRPr>
                    </a:p>
                  </a:txBody>
                  <a:tcPr>
                    <a:solidFill>
                      <a:srgbClr val="FFC000"/>
                    </a:solidFill>
                  </a:tcPr>
                </a:tc>
                <a:tc>
                  <a:txBody>
                    <a:bodyPr/>
                    <a:lstStyle/>
                    <a:p>
                      <a:r>
                        <a:rPr kumimoji="0" lang="en-GB" sz="1400" b="0" i="0" u="none" strike="noStrike" kern="1200" baseline="0" dirty="0" smtClean="0">
                          <a:solidFill>
                            <a:schemeClr val="dk1"/>
                          </a:solidFill>
                          <a:latin typeface="Calibri" pitchFamily="34" charset="0"/>
                          <a:ea typeface="+mn-ea"/>
                          <a:cs typeface="Calibri" pitchFamily="34" charset="0"/>
                        </a:rPr>
                        <a:t>Be able to prepare game design documentation</a:t>
                      </a:r>
                    </a:p>
                  </a:txBody>
                  <a:tcPr>
                    <a:solidFill>
                      <a:srgbClr val="FFC000"/>
                    </a:solidFill>
                  </a:tcPr>
                </a:tc>
                <a:tc>
                  <a:txBody>
                    <a:bodyPr/>
                    <a:lstStyle/>
                    <a:p>
                      <a:r>
                        <a:rPr lang="en-GB" sz="1400" dirty="0" smtClean="0">
                          <a:latin typeface="Calibri" pitchFamily="34" charset="0"/>
                          <a:cs typeface="Calibri" pitchFamily="34" charset="0"/>
                        </a:rPr>
                        <a:t>P3</a:t>
                      </a:r>
                      <a:endParaRPr lang="en-GB" sz="1400" dirty="0">
                        <a:latin typeface="Calibri" pitchFamily="34" charset="0"/>
                        <a:cs typeface="Calibri" pitchFamily="34" charset="0"/>
                      </a:endParaRPr>
                    </a:p>
                  </a:txBody>
                  <a:tcPr>
                    <a:solidFill>
                      <a:srgbClr val="FFC000"/>
                    </a:solidFill>
                  </a:tcPr>
                </a:tc>
                <a:tc>
                  <a:txBody>
                    <a:bodyPr/>
                    <a:lstStyle/>
                    <a:p>
                      <a:r>
                        <a:rPr kumimoji="0" lang="en-GB" sz="1400" b="0" i="0" u="none" strike="noStrike" kern="1200" baseline="0" dirty="0" smtClean="0">
                          <a:solidFill>
                            <a:schemeClr val="dk1"/>
                          </a:solidFill>
                          <a:latin typeface="Calibri" pitchFamily="34" charset="0"/>
                          <a:ea typeface="+mn-ea"/>
                          <a:cs typeface="Calibri" pitchFamily="34" charset="0"/>
                        </a:rPr>
                        <a:t>Prepare design documents for a game with some assistance</a:t>
                      </a:r>
                    </a:p>
                  </a:txBody>
                  <a:tcPr>
                    <a:solidFill>
                      <a:srgbClr val="FFC000"/>
                    </a:solidFill>
                  </a:tcPr>
                </a:tc>
                <a:tc>
                  <a:txBody>
                    <a:bodyPr/>
                    <a:lstStyle/>
                    <a:p>
                      <a:r>
                        <a:rPr kumimoji="0" lang="en-GB" sz="1400" b="0" i="0" u="none" strike="noStrike" kern="1200" baseline="0" dirty="0" smtClean="0">
                          <a:solidFill>
                            <a:schemeClr val="dk1"/>
                          </a:solidFill>
                          <a:latin typeface="Calibri" pitchFamily="34" charset="0"/>
                          <a:ea typeface="+mn-ea"/>
                          <a:cs typeface="Calibri" pitchFamily="34" charset="0"/>
                        </a:rPr>
                        <a:t>M3 Create a project plan for the development of the game concept</a:t>
                      </a:r>
                    </a:p>
                  </a:txBody>
                  <a:tcPr>
                    <a:solidFill>
                      <a:srgbClr val="FFC000"/>
                    </a:solidFill>
                  </a:tcPr>
                </a:tc>
                <a:tc>
                  <a:txBody>
                    <a:bodyPr/>
                    <a:lstStyle/>
                    <a:p>
                      <a:r>
                        <a:rPr kumimoji="0" lang="en-GB" sz="1400" b="0" i="0" u="none" strike="noStrike" kern="1200" baseline="0" dirty="0" smtClean="0">
                          <a:solidFill>
                            <a:schemeClr val="dk1"/>
                          </a:solidFill>
                          <a:latin typeface="Calibri" pitchFamily="34" charset="0"/>
                          <a:ea typeface="+mn-ea"/>
                          <a:cs typeface="Calibri" pitchFamily="34" charset="0"/>
                        </a:rPr>
                        <a:t>D3 Evaluate the importance of creating a high concept game document</a:t>
                      </a:r>
                    </a:p>
                  </a:txBody>
                  <a:tcPr>
                    <a:solidFill>
                      <a:srgbClr val="FFC000"/>
                    </a:solidFill>
                  </a:tcPr>
                </a:tc>
              </a:tr>
              <a:tr h="930304">
                <a:tc>
                  <a:txBody>
                    <a:bodyPr/>
                    <a:lstStyle/>
                    <a:p>
                      <a:r>
                        <a:rPr lang="en-GB" sz="1400" dirty="0" smtClean="0">
                          <a:latin typeface="Calibri" pitchFamily="34" charset="0"/>
                          <a:cs typeface="Calibri" pitchFamily="34" charset="0"/>
                        </a:rPr>
                        <a:t>4</a:t>
                      </a:r>
                      <a:endParaRPr lang="en-GB" sz="1400" dirty="0">
                        <a:latin typeface="Calibri" pitchFamily="34" charset="0"/>
                        <a:cs typeface="Calibri" pitchFamily="34" charset="0"/>
                      </a:endParaRPr>
                    </a:p>
                  </a:txBody>
                  <a:tcPr/>
                </a:tc>
                <a:tc>
                  <a:txBody>
                    <a:bodyPr/>
                    <a:lstStyle/>
                    <a:p>
                      <a:r>
                        <a:rPr kumimoji="0" lang="en-GB" sz="1400" b="0" i="0" u="none" strike="noStrike" kern="1200" baseline="0" dirty="0" smtClean="0">
                          <a:solidFill>
                            <a:schemeClr val="dk1"/>
                          </a:solidFill>
                          <a:latin typeface="Calibri" pitchFamily="34" charset="0"/>
                          <a:ea typeface="+mn-ea"/>
                          <a:cs typeface="Calibri" pitchFamily="34" charset="0"/>
                        </a:rPr>
                        <a:t>Be able to present a game concept to stake holders</a:t>
                      </a:r>
                    </a:p>
                  </a:txBody>
                  <a:tcPr/>
                </a:tc>
                <a:tc>
                  <a:txBody>
                    <a:bodyPr/>
                    <a:lstStyle/>
                    <a:p>
                      <a:r>
                        <a:rPr lang="en-GB" sz="1400" dirty="0" smtClean="0">
                          <a:latin typeface="Calibri" pitchFamily="34" charset="0"/>
                          <a:cs typeface="Calibri" pitchFamily="34" charset="0"/>
                        </a:rPr>
                        <a:t>P4</a:t>
                      </a:r>
                      <a:endParaRPr lang="en-GB" sz="1400" dirty="0">
                        <a:latin typeface="Calibri" pitchFamily="34" charset="0"/>
                        <a:cs typeface="Calibri" pitchFamily="34" charset="0"/>
                      </a:endParaRPr>
                    </a:p>
                  </a:txBody>
                  <a:tcPr/>
                </a:tc>
                <a:tc>
                  <a:txBody>
                    <a:bodyPr/>
                    <a:lstStyle/>
                    <a:p>
                      <a:r>
                        <a:rPr kumimoji="0" lang="en-GB" sz="1400" b="0" i="0" u="none" strike="noStrike" kern="1200" baseline="0" dirty="0" smtClean="0">
                          <a:solidFill>
                            <a:schemeClr val="dk1"/>
                          </a:solidFill>
                          <a:latin typeface="Calibri" pitchFamily="34" charset="0"/>
                          <a:ea typeface="+mn-ea"/>
                          <a:cs typeface="Calibri" pitchFamily="34" charset="0"/>
                        </a:rPr>
                        <a:t>Present a game concept to stakeholders with some appropriate use of subject terminology</a:t>
                      </a:r>
                    </a:p>
                  </a:txBody>
                  <a:tcPr/>
                </a:tc>
                <a:tc>
                  <a:txBody>
                    <a:bodyPr/>
                    <a:lstStyle/>
                    <a:p>
                      <a:r>
                        <a:rPr kumimoji="0" lang="en-GB" sz="1400" b="0" i="0" u="none" strike="noStrike" kern="1200" baseline="0" dirty="0" smtClean="0">
                          <a:solidFill>
                            <a:schemeClr val="dk1"/>
                          </a:solidFill>
                          <a:latin typeface="Calibri" pitchFamily="34" charset="0"/>
                          <a:ea typeface="+mn-ea"/>
                          <a:cs typeface="Calibri" pitchFamily="34" charset="0"/>
                        </a:rPr>
                        <a:t>M4 Gain feedback from stakeholders about a game concept</a:t>
                      </a:r>
                    </a:p>
                  </a:txBody>
                  <a:tcPr/>
                </a:tc>
                <a:tc>
                  <a:txBody>
                    <a:bodyPr/>
                    <a:lstStyle/>
                    <a:p>
                      <a:r>
                        <a:rPr kumimoji="0" lang="en-GB" sz="1400" b="0" i="0" u="none" strike="noStrike" kern="1200" baseline="0" dirty="0" smtClean="0">
                          <a:solidFill>
                            <a:schemeClr val="dk1"/>
                          </a:solidFill>
                          <a:latin typeface="Calibri" pitchFamily="34" charset="0"/>
                          <a:ea typeface="+mn-ea"/>
                          <a:cs typeface="Calibri" pitchFamily="34" charset="0"/>
                        </a:rPr>
                        <a:t>D4 Improve a game concept based on feedback received from stakeholders</a:t>
                      </a:r>
                    </a:p>
                  </a:txBody>
                  <a:tcPr/>
                </a:tc>
              </a:tr>
            </a:tbl>
          </a:graphicData>
        </a:graphic>
      </p:graphicFrame>
      <p:sp>
        <p:nvSpPr>
          <p:cNvPr id="3" name="Title 2"/>
          <p:cNvSpPr>
            <a:spLocks noGrp="1"/>
          </p:cNvSpPr>
          <p:nvPr>
            <p:ph type="title"/>
          </p:nvPr>
        </p:nvSpPr>
        <p:spPr>
          <a:xfrm>
            <a:off x="230832" y="116632"/>
            <a:ext cx="8733656" cy="720080"/>
          </a:xfrm>
        </p:spPr>
        <p:txBody>
          <a:bodyPr/>
          <a:lstStyle/>
          <a:p>
            <a:r>
              <a:rPr lang="en-GB" dirty="0" smtClean="0"/>
              <a:t>LO3 -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544616"/>
          </a:xfrm>
        </p:spPr>
        <p:txBody>
          <a:bodyPr>
            <a:noAutofit/>
          </a:bodyPr>
          <a:lstStyle/>
          <a:p>
            <a:pPr marL="0" indent="0">
              <a:buNone/>
            </a:pPr>
            <a:r>
              <a:rPr lang="en-GB" sz="2100" b="1" dirty="0" smtClean="0">
                <a:latin typeface="Calibri" pitchFamily="34" charset="0"/>
                <a:cs typeface="Calibri" pitchFamily="34" charset="0"/>
              </a:rPr>
              <a:t>Assessment Criteria P3</a:t>
            </a:r>
          </a:p>
          <a:p>
            <a:pPr marL="255588" indent="-255588"/>
            <a:r>
              <a:rPr lang="en-GB" sz="2100" dirty="0" smtClean="0">
                <a:latin typeface="Calibri" pitchFamily="34" charset="0"/>
                <a:cs typeface="Calibri" pitchFamily="34" charset="0"/>
              </a:rPr>
              <a:t>Learners </a:t>
            </a:r>
            <a:r>
              <a:rPr lang="en-GB" sz="2100" dirty="0">
                <a:latin typeface="Calibri" pitchFamily="34" charset="0"/>
                <a:cs typeface="Calibri" pitchFamily="34" charset="0"/>
              </a:rPr>
              <a:t>must prepare design documents for a game, with some assistance. Learners should create a high concept games document and a game treatment document following the guidance within the teaching content. The actual documents will be presented as the evidence. </a:t>
            </a:r>
          </a:p>
          <a:p>
            <a:pPr marL="0" indent="0">
              <a:buNone/>
            </a:pPr>
            <a:r>
              <a:rPr lang="en-GB" sz="2100" b="1" dirty="0" smtClean="0">
                <a:latin typeface="Calibri" pitchFamily="34" charset="0"/>
                <a:cs typeface="Calibri" pitchFamily="34" charset="0"/>
              </a:rPr>
              <a:t>Assessment Criteria </a:t>
            </a:r>
            <a:r>
              <a:rPr lang="en-GB" sz="2100" b="1" dirty="0" smtClean="0">
                <a:latin typeface="Calibri" pitchFamily="34" charset="0"/>
                <a:cs typeface="Calibri" pitchFamily="34" charset="0"/>
              </a:rPr>
              <a:t>M3</a:t>
            </a:r>
          </a:p>
          <a:p>
            <a:pPr marL="255588" indent="-255588"/>
            <a:r>
              <a:rPr lang="en-GB" sz="2100" dirty="0" smtClean="0">
                <a:latin typeface="Calibri" pitchFamily="34" charset="0"/>
                <a:cs typeface="Calibri" pitchFamily="34" charset="0"/>
              </a:rPr>
              <a:t>Learners </a:t>
            </a:r>
            <a:r>
              <a:rPr lang="en-GB" sz="2100" dirty="0">
                <a:latin typeface="Calibri" pitchFamily="34" charset="0"/>
                <a:cs typeface="Calibri" pitchFamily="34" charset="0"/>
              </a:rPr>
              <a:t>should be evidenced through a copy of the project plan. Learners could use project planning software; alternatively it could be paper-based. The project plan should contain the items listed in the teaching content. </a:t>
            </a:r>
          </a:p>
          <a:p>
            <a:pPr marL="0" indent="0">
              <a:buNone/>
            </a:pPr>
            <a:r>
              <a:rPr lang="en-GB" sz="2100" b="1" dirty="0" smtClean="0">
                <a:latin typeface="Calibri" pitchFamily="34" charset="0"/>
                <a:cs typeface="Calibri" pitchFamily="34" charset="0"/>
              </a:rPr>
              <a:t>Assessment criteria D3</a:t>
            </a:r>
          </a:p>
          <a:p>
            <a:pPr marL="255588" indent="-255588"/>
            <a:r>
              <a:rPr lang="en-GB" sz="2100" dirty="0" smtClean="0">
                <a:latin typeface="Calibri" pitchFamily="34" charset="0"/>
                <a:cs typeface="Calibri" pitchFamily="34" charset="0"/>
              </a:rPr>
              <a:t>Learners </a:t>
            </a:r>
            <a:r>
              <a:rPr lang="en-GB" sz="2100" dirty="0">
                <a:latin typeface="Calibri" pitchFamily="34" charset="0"/>
                <a:cs typeface="Calibri" pitchFamily="34" charset="0"/>
              </a:rPr>
              <a:t>are required to evaluate the importance of creating a high concept game document. This could be in the form of a video of the learner presenting the evaluation supported by copies of documentation e.g. high concept game document, copies of presentation slides, </a:t>
            </a:r>
            <a:r>
              <a:rPr lang="en-GB" sz="2100" dirty="0" smtClean="0">
                <a:latin typeface="Calibri" pitchFamily="34" charset="0"/>
                <a:cs typeface="Calibri" pitchFamily="34" charset="0"/>
              </a:rPr>
              <a:t>hand-outs etc. </a:t>
            </a:r>
            <a:r>
              <a:rPr lang="en-GB" sz="2100" dirty="0">
                <a:latin typeface="Calibri" pitchFamily="34" charset="0"/>
                <a:cs typeface="Calibri" pitchFamily="34" charset="0"/>
              </a:rPr>
              <a:t>or as a written report</a:t>
            </a:r>
            <a:r>
              <a:rPr lang="en-GB" sz="2100" dirty="0" smtClean="0">
                <a:latin typeface="Calibri" pitchFamily="34" charset="0"/>
                <a:cs typeface="Calibri" pitchFamily="34" charset="0"/>
              </a:rPr>
              <a:t>.</a:t>
            </a:r>
            <a:endParaRPr lang="en-GB" sz="2100" dirty="0">
              <a:latin typeface="Calibri" pitchFamily="34" charset="0"/>
              <a:cs typeface="Calibri" pitchFamily="34" charset="0"/>
            </a:endParaRPr>
          </a:p>
        </p:txBody>
      </p:sp>
      <p:sp>
        <p:nvSpPr>
          <p:cNvPr id="3" name="Title 2"/>
          <p:cNvSpPr>
            <a:spLocks noGrp="1"/>
          </p:cNvSpPr>
          <p:nvPr>
            <p:ph type="title"/>
          </p:nvPr>
        </p:nvSpPr>
        <p:spPr>
          <a:xfrm>
            <a:off x="179512" y="116632"/>
            <a:ext cx="8784976" cy="720080"/>
          </a:xfrm>
        </p:spPr>
        <p:txBody>
          <a:bodyPr>
            <a:normAutofit/>
          </a:bodyPr>
          <a:lstStyle/>
          <a:p>
            <a:r>
              <a:rPr lang="en-GB" sz="3200" dirty="0" smtClean="0"/>
              <a:t>Assessment Criteria P3, M3 and D3</a:t>
            </a:r>
            <a:endParaRPr lang="en-GB"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3"/>
            <a:ext cx="8784976" cy="5616624"/>
          </a:xfrm>
        </p:spPr>
        <p:txBody>
          <a:bodyPr>
            <a:noAutofit/>
          </a:bodyPr>
          <a:lstStyle/>
          <a:p>
            <a:pPr marL="269875" indent="-255588"/>
            <a:r>
              <a:rPr lang="en-GB" sz="2000" dirty="0"/>
              <a:t>Learners should be taught how to prepare documentation appropriate to their audience as identified in the teaching content. The learners could be provided with examples of game documentation or directed to freely available examples on the Internet. They should be taught how to construct a mood board using images, colours and concepts, how to storyboard, how to produce conceptual art work (it may be possible to visit or gain access to a speaker who may show how these concepts work in real game conceptualisation). Learners could be provided with examples of project plans and then discuss why they are used and the importance of maintaining them in a class discussion. </a:t>
            </a:r>
          </a:p>
          <a:p>
            <a:pPr marL="269875" indent="-255588"/>
            <a:r>
              <a:rPr lang="en-GB" sz="2000" dirty="0"/>
              <a:t>Group discussions could be used to discuss the importance of design documentation in particular the use of high concept and game treatment documents. Learners could discuss the issues surrounding legal and ethical implications as per the teaching content. 	</a:t>
            </a:r>
          </a:p>
        </p:txBody>
      </p:sp>
      <p:sp>
        <p:nvSpPr>
          <p:cNvPr id="3" name="Title 2"/>
          <p:cNvSpPr>
            <a:spLocks noGrp="1"/>
          </p:cNvSpPr>
          <p:nvPr>
            <p:ph type="title"/>
          </p:nvPr>
        </p:nvSpPr>
        <p:spPr>
          <a:xfrm>
            <a:off x="230832" y="116632"/>
            <a:ext cx="8733656" cy="648072"/>
          </a:xfrm>
        </p:spPr>
        <p:txBody>
          <a:bodyPr>
            <a:normAutofit/>
          </a:bodyPr>
          <a:lstStyle/>
          <a:p>
            <a:r>
              <a:rPr lang="en-GB" sz="3200" dirty="0" smtClean="0"/>
              <a:t>LO3 </a:t>
            </a:r>
            <a:r>
              <a:rPr lang="en-GB" sz="3200" dirty="0"/>
              <a:t>- Understand game platform types</a:t>
            </a:r>
          </a:p>
        </p:txBody>
      </p:sp>
    </p:spTree>
    <p:extLst>
      <p:ext uri="{BB962C8B-B14F-4D97-AF65-F5344CB8AC3E}">
        <p14:creationId xmlns:p14="http://schemas.microsoft.com/office/powerpoint/2010/main" val="17425803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8784976" cy="5616624"/>
          </a:xfrm>
        </p:spPr>
        <p:txBody>
          <a:bodyPr>
            <a:normAutofit fontScale="85000" lnSpcReduction="20000"/>
          </a:bodyPr>
          <a:lstStyle/>
          <a:p>
            <a:pPr marL="246063" indent="-246063"/>
            <a:r>
              <a:rPr lang="en-GB" dirty="0" smtClean="0">
                <a:latin typeface="Calibri" pitchFamily="34" charset="0"/>
                <a:cs typeface="Calibri" pitchFamily="34" charset="0"/>
              </a:rPr>
              <a:t>Now that you have researched the conceptual sections of the game and planned the graphics and plot, it is time to pitch the game to a Publisher. For this you will need to use a Game Design Document, a pitch document, and within this should be everything that a Publisher needs to have to be able to decide to fund the game or sub-contract it to a second party design studio or drop it.</a:t>
            </a:r>
          </a:p>
          <a:p>
            <a:pPr marL="246063" indent="-246063"/>
            <a:r>
              <a:rPr lang="en-GB" dirty="0" smtClean="0">
                <a:latin typeface="Calibri" pitchFamily="34" charset="0"/>
                <a:cs typeface="Calibri" pitchFamily="34" charset="0"/>
              </a:rPr>
              <a:t>This document needs to be professional, needs to have all the ideals of the game within it from plot to programming plan and needs to have budgets and timescales for production sorted out.</a:t>
            </a:r>
          </a:p>
          <a:p>
            <a:pPr marL="246063" indent="-246063"/>
            <a:r>
              <a:rPr lang="en-GB" dirty="0" smtClean="0">
                <a:latin typeface="Calibri" pitchFamily="34" charset="0"/>
                <a:cs typeface="Calibri" pitchFamily="34" charset="0"/>
              </a:rPr>
              <a:t>For P3 and M3 all the categories within the specification need to be tackled, the overall document produced should be between 20 and 30 pages in total, should contain artwork and graphics and read like a game bible.</a:t>
            </a:r>
          </a:p>
          <a:p>
            <a:pPr marL="246063" indent="-246063"/>
            <a:r>
              <a:rPr lang="en-GB" dirty="0" smtClean="0">
                <a:latin typeface="Calibri" pitchFamily="34" charset="0"/>
                <a:cs typeface="Calibri" pitchFamily="34" charset="0"/>
              </a:rPr>
              <a:t>Using the samples provided research what is expected of a game design document. Look at the way they are laid out, how the levels of language are built up in layers and how the game art links to the written language.</a:t>
            </a:r>
          </a:p>
          <a:p>
            <a:pPr marL="0" indent="0" algn="ctr">
              <a:buNone/>
              <a:tabLst>
                <a:tab pos="1609725" algn="l"/>
                <a:tab pos="3767138" algn="l"/>
                <a:tab pos="5376863" algn="l"/>
              </a:tabLst>
            </a:pPr>
            <a:r>
              <a:rPr lang="en-GB" dirty="0" smtClean="0">
                <a:latin typeface="Calibri" pitchFamily="34" charset="0"/>
                <a:cs typeface="Calibri" pitchFamily="34" charset="0"/>
              </a:rPr>
              <a:t>Link A	Link B	Link C</a:t>
            </a:r>
          </a:p>
        </p:txBody>
      </p:sp>
      <p:sp>
        <p:nvSpPr>
          <p:cNvPr id="3" name="Title 2"/>
          <p:cNvSpPr>
            <a:spLocks noGrp="1"/>
          </p:cNvSpPr>
          <p:nvPr>
            <p:ph type="title"/>
          </p:nvPr>
        </p:nvSpPr>
        <p:spPr>
          <a:xfrm>
            <a:off x="230832" y="116632"/>
            <a:ext cx="8733656" cy="648072"/>
          </a:xfrm>
        </p:spPr>
        <p:txBody>
          <a:bodyPr>
            <a:normAutofit/>
          </a:bodyPr>
          <a:lstStyle/>
          <a:p>
            <a:r>
              <a:rPr lang="en-GB" sz="3200" dirty="0" smtClean="0"/>
              <a:t>P3.1 - </a:t>
            </a:r>
            <a:r>
              <a:rPr lang="en-GB" sz="3200" dirty="0" smtClean="0"/>
              <a:t>Game </a:t>
            </a:r>
            <a:r>
              <a:rPr lang="en-GB" sz="3200" dirty="0"/>
              <a:t>design documentation </a:t>
            </a:r>
            <a:r>
              <a:rPr lang="en-GB" sz="3200" dirty="0" smtClean="0"/>
              <a:t>- Intro</a:t>
            </a:r>
            <a:endParaRPr lang="en-GB" sz="3200" dirty="0"/>
          </a:p>
        </p:txBody>
      </p:sp>
    </p:spTree>
    <p:extLst>
      <p:ext uri="{BB962C8B-B14F-4D97-AF65-F5344CB8AC3E}">
        <p14:creationId xmlns:p14="http://schemas.microsoft.com/office/powerpoint/2010/main" val="1905252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2"/>
            <a:ext cx="8784976" cy="5544616"/>
          </a:xfrm>
        </p:spPr>
        <p:txBody>
          <a:bodyPr>
            <a:normAutofit fontScale="85000" lnSpcReduction="20000"/>
          </a:bodyPr>
          <a:lstStyle/>
          <a:p>
            <a:pPr marL="268288" indent="-255588"/>
            <a:r>
              <a:rPr lang="en-GB" dirty="0" smtClean="0">
                <a:latin typeface="Calibri" pitchFamily="34" charset="0"/>
                <a:cs typeface="Calibri" pitchFamily="34" charset="0"/>
              </a:rPr>
              <a:t>The first stage of the Game Documentation booklet is to create a guide on how the game is formed and managed.</a:t>
            </a:r>
          </a:p>
          <a:p>
            <a:pPr marL="268288" indent="-255588"/>
            <a:r>
              <a:rPr lang="en-GB" b="1" dirty="0" smtClean="0">
                <a:latin typeface="Calibri" pitchFamily="34" charset="0"/>
                <a:cs typeface="Calibri" pitchFamily="34" charset="0"/>
              </a:rPr>
              <a:t>Instructional design</a:t>
            </a:r>
            <a:r>
              <a:rPr lang="en-GB" dirty="0" smtClean="0">
                <a:latin typeface="Calibri" pitchFamily="34" charset="0"/>
                <a:cs typeface="Calibri" pitchFamily="34" charset="0"/>
              </a:rPr>
              <a:t> – This is a guide on how you expect the game to be controlled, how the menus will work, button presses, how the character will move linked to the console or computer, what are the sequences that need to be taken to get from loading to game playing, will there be options for different game playing or level selecting. Using the sketches created from </a:t>
            </a:r>
            <a:r>
              <a:rPr lang="en-GB" b="1" dirty="0" smtClean="0">
                <a:latin typeface="Calibri" pitchFamily="34" charset="0"/>
                <a:cs typeface="Calibri" pitchFamily="34" charset="0"/>
              </a:rPr>
              <a:t>LO2</a:t>
            </a:r>
            <a:r>
              <a:rPr lang="en-GB" dirty="0" smtClean="0">
                <a:latin typeface="Calibri" pitchFamily="34" charset="0"/>
                <a:cs typeface="Calibri" pitchFamily="34" charset="0"/>
              </a:rPr>
              <a:t> as a guide, and incorporated within, draw up how to play the game for the average user. Aim the language at the intended game audience.</a:t>
            </a:r>
            <a:endParaRPr lang="en-GB" dirty="0">
              <a:latin typeface="Calibri" pitchFamily="34" charset="0"/>
              <a:cs typeface="Calibri" pitchFamily="34" charset="0"/>
            </a:endParaRPr>
          </a:p>
          <a:p>
            <a:pPr marL="268288" indent="-255588"/>
            <a:r>
              <a:rPr lang="en-GB" b="1" dirty="0" smtClean="0">
                <a:latin typeface="Calibri" pitchFamily="34" charset="0"/>
                <a:cs typeface="Calibri" pitchFamily="34" charset="0"/>
              </a:rPr>
              <a:t>Game </a:t>
            </a:r>
            <a:r>
              <a:rPr lang="en-GB" b="1" dirty="0">
                <a:latin typeface="Calibri" pitchFamily="34" charset="0"/>
                <a:cs typeface="Calibri" pitchFamily="34" charset="0"/>
              </a:rPr>
              <a:t>design </a:t>
            </a:r>
            <a:r>
              <a:rPr lang="en-GB" b="1" dirty="0" smtClean="0">
                <a:latin typeface="Calibri" pitchFamily="34" charset="0"/>
                <a:cs typeface="Calibri" pitchFamily="34" charset="0"/>
              </a:rPr>
              <a:t>–</a:t>
            </a:r>
            <a:r>
              <a:rPr lang="en-GB" dirty="0" smtClean="0">
                <a:latin typeface="Calibri" pitchFamily="34" charset="0"/>
                <a:cs typeface="Calibri" pitchFamily="34" charset="0"/>
              </a:rPr>
              <a:t> For this section you will need to discuss how the game is played, the level designs, the characters, the role and plot, how the main characters interact with each other, how the characters communicate, what the function of the NPC’s are and their interaction with the main characters, what the beginning, middle and end of the game is and how a successful conclusion can be reached.</a:t>
            </a:r>
          </a:p>
          <a:p>
            <a:pPr marL="109728" indent="0">
              <a:buNone/>
            </a:pPr>
            <a:r>
              <a:rPr lang="en-GB" b="1" dirty="0" smtClean="0">
                <a:latin typeface="Calibri" pitchFamily="34" charset="0"/>
                <a:cs typeface="Calibri" pitchFamily="34" charset="0"/>
              </a:rPr>
              <a:t>P3.1 – Task 01 – </a:t>
            </a:r>
            <a:r>
              <a:rPr lang="en-GB" dirty="0" smtClean="0">
                <a:latin typeface="Calibri" pitchFamily="34" charset="0"/>
                <a:cs typeface="Calibri" pitchFamily="34" charset="0"/>
              </a:rPr>
              <a:t>Within your game documentation, produce a walkthrough for the </a:t>
            </a:r>
            <a:r>
              <a:rPr lang="en-GB" b="1" dirty="0" smtClean="0">
                <a:latin typeface="Calibri" pitchFamily="34" charset="0"/>
                <a:cs typeface="Calibri" pitchFamily="34" charset="0"/>
              </a:rPr>
              <a:t>Instructional Design</a:t>
            </a:r>
            <a:r>
              <a:rPr lang="en-GB" dirty="0" smtClean="0">
                <a:latin typeface="Calibri" pitchFamily="34" charset="0"/>
                <a:cs typeface="Calibri" pitchFamily="34" charset="0"/>
              </a:rPr>
              <a:t> and </a:t>
            </a:r>
            <a:r>
              <a:rPr lang="en-GB" b="1" dirty="0" smtClean="0">
                <a:latin typeface="Calibri" pitchFamily="34" charset="0"/>
                <a:cs typeface="Calibri" pitchFamily="34" charset="0"/>
              </a:rPr>
              <a:t>Game Design.</a:t>
            </a:r>
            <a:endParaRPr lang="en-GB" b="1" dirty="0">
              <a:latin typeface="Calibri" pitchFamily="34" charset="0"/>
              <a:cs typeface="Calibri" pitchFamily="34" charset="0"/>
            </a:endParaRPr>
          </a:p>
        </p:txBody>
      </p:sp>
      <p:sp>
        <p:nvSpPr>
          <p:cNvPr id="3" name="Title 2"/>
          <p:cNvSpPr>
            <a:spLocks noGrp="1"/>
          </p:cNvSpPr>
          <p:nvPr>
            <p:ph type="title"/>
          </p:nvPr>
        </p:nvSpPr>
        <p:spPr>
          <a:xfrm>
            <a:off x="230832" y="116632"/>
            <a:ext cx="8733656" cy="648072"/>
          </a:xfrm>
        </p:spPr>
        <p:txBody>
          <a:bodyPr>
            <a:normAutofit/>
          </a:bodyPr>
          <a:lstStyle/>
          <a:p>
            <a:r>
              <a:rPr lang="en-GB" sz="3200" dirty="0" smtClean="0"/>
              <a:t>P3.1 - </a:t>
            </a:r>
            <a:r>
              <a:rPr lang="en-GB" sz="3200" dirty="0" smtClean="0"/>
              <a:t>Game </a:t>
            </a:r>
            <a:r>
              <a:rPr lang="en-GB" sz="3200" dirty="0"/>
              <a:t>design documentation </a:t>
            </a:r>
            <a:r>
              <a:rPr lang="en-GB" sz="3200" dirty="0" smtClean="0"/>
              <a:t>- Intro</a:t>
            </a:r>
            <a:endParaRPr lang="en-GB" sz="3200" dirty="0"/>
          </a:p>
        </p:txBody>
      </p:sp>
    </p:spTree>
    <p:extLst>
      <p:ext uri="{BB962C8B-B14F-4D97-AF65-F5344CB8AC3E}">
        <p14:creationId xmlns:p14="http://schemas.microsoft.com/office/powerpoint/2010/main" val="16766275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2"/>
            <a:ext cx="8784976" cy="5544616"/>
          </a:xfrm>
        </p:spPr>
        <p:txBody>
          <a:bodyPr>
            <a:normAutofit fontScale="92500"/>
          </a:bodyPr>
          <a:lstStyle/>
          <a:p>
            <a:pPr marL="361950" lvl="1" indent="-361950">
              <a:buFont typeface="Wingdings 3" pitchFamily="18" charset="2"/>
              <a:buChar char=""/>
            </a:pPr>
            <a:r>
              <a:rPr lang="en-GB" b="1" dirty="0" smtClean="0">
                <a:latin typeface="Calibri" pitchFamily="34" charset="0"/>
                <a:cs typeface="Calibri" pitchFamily="34" charset="0"/>
              </a:rPr>
              <a:t>Artwork - </a:t>
            </a:r>
            <a:r>
              <a:rPr lang="en-GB" dirty="0" smtClean="0">
                <a:latin typeface="Calibri" pitchFamily="34" charset="0"/>
                <a:cs typeface="Calibri" pitchFamily="34" charset="0"/>
              </a:rPr>
              <a:t>Based on the sketches created in Lo2, you need to create a section within your booklet outlining the concept art for the game, the levels and </a:t>
            </a:r>
            <a:r>
              <a:rPr lang="en-GB" dirty="0" smtClean="0">
                <a:latin typeface="Calibri" pitchFamily="34" charset="0"/>
                <a:cs typeface="Calibri" pitchFamily="34" charset="0"/>
              </a:rPr>
              <a:t>the characters. These need to be created like a guide, framed and explained that should include the storyboard of a level of play. These need to explained in the language of your average game player audience.</a:t>
            </a:r>
          </a:p>
          <a:p>
            <a:pPr marL="361950" lvl="1" indent="-361950">
              <a:buFont typeface="Wingdings 3" pitchFamily="18" charset="2"/>
              <a:buChar char=""/>
            </a:pPr>
            <a:r>
              <a:rPr lang="en-GB" b="1" dirty="0">
                <a:latin typeface="Calibri" pitchFamily="34" charset="0"/>
                <a:cs typeface="Calibri" pitchFamily="34" charset="0"/>
              </a:rPr>
              <a:t>C</a:t>
            </a:r>
            <a:r>
              <a:rPr lang="en-GB" b="1" dirty="0" smtClean="0">
                <a:latin typeface="Calibri" pitchFamily="34" charset="0"/>
                <a:cs typeface="Calibri" pitchFamily="34" charset="0"/>
              </a:rPr>
              <a:t>haracter Bios</a:t>
            </a:r>
            <a:r>
              <a:rPr lang="en-GB" dirty="0" smtClean="0">
                <a:latin typeface="Calibri" pitchFamily="34" charset="0"/>
                <a:cs typeface="Calibri" pitchFamily="34" charset="0"/>
              </a:rPr>
              <a:t> – Create a guide that shows at least two of the characters within the game and explain their history</a:t>
            </a:r>
            <a:r>
              <a:rPr lang="en-GB" dirty="0" smtClean="0">
                <a:latin typeface="Calibri" pitchFamily="34" charset="0"/>
                <a:cs typeface="Calibri" pitchFamily="34" charset="0"/>
              </a:rPr>
              <a:t>, </a:t>
            </a:r>
            <a:r>
              <a:rPr lang="en-GB" dirty="0">
                <a:latin typeface="Calibri" pitchFamily="34" charset="0"/>
                <a:cs typeface="Calibri" pitchFamily="34" charset="0"/>
              </a:rPr>
              <a:t>their function, their abilities. This should be read like a Bio breakdown, the character </a:t>
            </a:r>
            <a:r>
              <a:rPr lang="en-GB" dirty="0" smtClean="0">
                <a:latin typeface="Calibri" pitchFamily="34" charset="0"/>
                <a:cs typeface="Calibri" pitchFamily="34" charset="0"/>
              </a:rPr>
              <a:t>should include any extra features that the character can develop as the game progresses.</a:t>
            </a:r>
          </a:p>
          <a:p>
            <a:pPr marL="361950" lvl="1" indent="-361950">
              <a:buFont typeface="Wingdings 3" pitchFamily="18" charset="2"/>
              <a:buChar char=""/>
            </a:pPr>
            <a:r>
              <a:rPr lang="en-GB" dirty="0" smtClean="0">
                <a:latin typeface="Calibri" pitchFamily="34" charset="0"/>
                <a:cs typeface="Calibri" pitchFamily="34" charset="0"/>
              </a:rPr>
              <a:t>These will need to include the concept Artwork, Mock up screenshots and a detailed breakdown of the characters within the game including voice, look, movements and history.</a:t>
            </a:r>
          </a:p>
          <a:p>
            <a:pPr marL="0" lvl="1" indent="0">
              <a:buNone/>
            </a:pPr>
            <a:r>
              <a:rPr lang="en-GB" b="1" dirty="0" smtClean="0">
                <a:latin typeface="Calibri" pitchFamily="34" charset="0"/>
                <a:cs typeface="Calibri" pitchFamily="34" charset="0"/>
              </a:rPr>
              <a:t>P3.2 – Task 02 – </a:t>
            </a:r>
            <a:r>
              <a:rPr lang="en-GB" dirty="0" smtClean="0">
                <a:latin typeface="Calibri" pitchFamily="34" charset="0"/>
                <a:cs typeface="Calibri" pitchFamily="34" charset="0"/>
              </a:rPr>
              <a:t>Within your documentation, create a section that contains the </a:t>
            </a:r>
            <a:r>
              <a:rPr lang="en-GB" b="1" dirty="0" smtClean="0">
                <a:latin typeface="Calibri" pitchFamily="34" charset="0"/>
                <a:cs typeface="Calibri" pitchFamily="34" charset="0"/>
              </a:rPr>
              <a:t>concept art</a:t>
            </a:r>
            <a:r>
              <a:rPr lang="en-GB" dirty="0" smtClean="0">
                <a:latin typeface="Calibri" pitchFamily="34" charset="0"/>
                <a:cs typeface="Calibri" pitchFamily="34" charset="0"/>
              </a:rPr>
              <a:t>, </a:t>
            </a:r>
            <a:r>
              <a:rPr lang="en-GB" b="1" dirty="0" smtClean="0">
                <a:latin typeface="Calibri" pitchFamily="34" charset="0"/>
                <a:cs typeface="Calibri" pitchFamily="34" charset="0"/>
              </a:rPr>
              <a:t>mock up screen shots</a:t>
            </a:r>
            <a:r>
              <a:rPr lang="en-GB" dirty="0" smtClean="0">
                <a:latin typeface="Calibri" pitchFamily="34" charset="0"/>
                <a:cs typeface="Calibri" pitchFamily="34" charset="0"/>
              </a:rPr>
              <a:t> and </a:t>
            </a:r>
            <a:r>
              <a:rPr lang="en-GB" b="1" dirty="0" smtClean="0">
                <a:latin typeface="Calibri" pitchFamily="34" charset="0"/>
                <a:cs typeface="Calibri" pitchFamily="34" charset="0"/>
              </a:rPr>
              <a:t>character information</a:t>
            </a:r>
            <a:r>
              <a:rPr lang="en-GB" dirty="0" smtClean="0">
                <a:latin typeface="Calibri" pitchFamily="34" charset="0"/>
                <a:cs typeface="Calibri" pitchFamily="34" charset="0"/>
              </a:rPr>
              <a:t> for your game design.</a:t>
            </a:r>
          </a:p>
        </p:txBody>
      </p:sp>
      <p:sp>
        <p:nvSpPr>
          <p:cNvPr id="3" name="Title 2"/>
          <p:cNvSpPr>
            <a:spLocks noGrp="1"/>
          </p:cNvSpPr>
          <p:nvPr>
            <p:ph type="title"/>
          </p:nvPr>
        </p:nvSpPr>
        <p:spPr>
          <a:xfrm>
            <a:off x="230832" y="116632"/>
            <a:ext cx="8733656" cy="648072"/>
          </a:xfrm>
        </p:spPr>
        <p:txBody>
          <a:bodyPr>
            <a:normAutofit fontScale="90000"/>
          </a:bodyPr>
          <a:lstStyle/>
          <a:p>
            <a:r>
              <a:rPr lang="en-GB" sz="3200" dirty="0" smtClean="0"/>
              <a:t>P3.2 </a:t>
            </a:r>
            <a:r>
              <a:rPr lang="en-GB" sz="3200" dirty="0" smtClean="0"/>
              <a:t>- </a:t>
            </a:r>
            <a:r>
              <a:rPr lang="en-GB" sz="3200" dirty="0" smtClean="0"/>
              <a:t>Game </a:t>
            </a:r>
            <a:r>
              <a:rPr lang="en-GB" sz="3200" dirty="0"/>
              <a:t>design documentation </a:t>
            </a:r>
            <a:r>
              <a:rPr lang="en-GB" sz="3200" dirty="0" smtClean="0"/>
              <a:t>- Artwork</a:t>
            </a:r>
            <a:endParaRPr lang="en-GB" sz="3200" dirty="0"/>
          </a:p>
        </p:txBody>
      </p:sp>
    </p:spTree>
    <p:extLst>
      <p:ext uri="{BB962C8B-B14F-4D97-AF65-F5344CB8AC3E}">
        <p14:creationId xmlns:p14="http://schemas.microsoft.com/office/powerpoint/2010/main" val="12981990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2"/>
            <a:ext cx="8784976" cy="5544616"/>
          </a:xfrm>
        </p:spPr>
        <p:txBody>
          <a:bodyPr>
            <a:normAutofit fontScale="85000" lnSpcReduction="10000"/>
          </a:bodyPr>
          <a:lstStyle/>
          <a:p>
            <a:pPr marL="361950" lvl="1" indent="-361950">
              <a:buFont typeface="Wingdings 3" pitchFamily="18" charset="2"/>
              <a:buChar char=""/>
            </a:pPr>
            <a:r>
              <a:rPr lang="en-GB" b="1" dirty="0" smtClean="0">
                <a:latin typeface="Calibri" pitchFamily="34" charset="0"/>
                <a:cs typeface="Calibri" pitchFamily="34" charset="0"/>
              </a:rPr>
              <a:t>P</a:t>
            </a:r>
            <a:r>
              <a:rPr lang="en-GB" b="1" dirty="0" smtClean="0">
                <a:latin typeface="Calibri" pitchFamily="34" charset="0"/>
                <a:cs typeface="Calibri" pitchFamily="34" charset="0"/>
              </a:rPr>
              <a:t>rogramming</a:t>
            </a:r>
            <a:r>
              <a:rPr lang="en-GB" dirty="0" smtClean="0">
                <a:latin typeface="Calibri" pitchFamily="34" charset="0"/>
                <a:cs typeface="Calibri" pitchFamily="34" charset="0"/>
              </a:rPr>
              <a:t> – From Lo2 you will have decided how the game is going to be created, what tools you will use, what Modelling programs, Programming tools and animation tools. Within this section you need to justify your choices for these to the client.  If you are suing a Game Engine, you will need to explain why that particular one using the appropriate technical language.</a:t>
            </a:r>
            <a:endParaRPr lang="en-GB" dirty="0">
              <a:latin typeface="Calibri" pitchFamily="34" charset="0"/>
              <a:cs typeface="Calibri" pitchFamily="34" charset="0"/>
            </a:endParaRPr>
          </a:p>
          <a:p>
            <a:pPr marL="361950" lvl="1" indent="-361950">
              <a:buFont typeface="Wingdings 3" pitchFamily="18" charset="2"/>
              <a:buChar char=""/>
            </a:pPr>
            <a:r>
              <a:rPr lang="en-GB" b="1" dirty="0">
                <a:latin typeface="Calibri" pitchFamily="34" charset="0"/>
                <a:cs typeface="Calibri" pitchFamily="34" charset="0"/>
              </a:rPr>
              <a:t>I</a:t>
            </a:r>
            <a:r>
              <a:rPr lang="en-GB" b="1" dirty="0" smtClean="0">
                <a:latin typeface="Calibri" pitchFamily="34" charset="0"/>
                <a:cs typeface="Calibri" pitchFamily="34" charset="0"/>
              </a:rPr>
              <a:t>nstructional </a:t>
            </a:r>
            <a:r>
              <a:rPr lang="en-GB" b="1" dirty="0">
                <a:latin typeface="Calibri" pitchFamily="34" charset="0"/>
                <a:cs typeface="Calibri" pitchFamily="34" charset="0"/>
              </a:rPr>
              <a:t>data analysis</a:t>
            </a:r>
            <a:r>
              <a:rPr lang="en-GB" dirty="0">
                <a:latin typeface="Calibri" pitchFamily="34" charset="0"/>
                <a:cs typeface="Calibri" pitchFamily="34" charset="0"/>
              </a:rPr>
              <a:t> </a:t>
            </a:r>
            <a:r>
              <a:rPr lang="en-GB" dirty="0" smtClean="0">
                <a:latin typeface="Calibri" pitchFamily="34" charset="0"/>
                <a:cs typeface="Calibri" pitchFamily="34" charset="0"/>
              </a:rPr>
              <a:t>– Within this section you will need to explain how your project plan shows a realistic timescale and consideration of the project. If it takes too long the publisher may not want to have the game made, if it costs too much, if the figures used seem under budget and show a concern of budget overruns, if the deadlines, milestones and contingencies are unrealistic. You should demonstrate this through evidence of the project plan and the a demonstration of realistic contingencies, milestones and use of resources.</a:t>
            </a:r>
          </a:p>
          <a:p>
            <a:pPr marL="361950" lvl="1" indent="-361950">
              <a:buFont typeface="Wingdings 3" pitchFamily="18" charset="2"/>
              <a:buChar char=""/>
            </a:pPr>
            <a:r>
              <a:rPr lang="en-GB" b="1" dirty="0" smtClean="0">
                <a:latin typeface="Calibri" pitchFamily="34" charset="0"/>
                <a:cs typeface="Calibri" pitchFamily="34" charset="0"/>
              </a:rPr>
              <a:t>Logistics</a:t>
            </a:r>
            <a:r>
              <a:rPr lang="en-GB" dirty="0" smtClean="0">
                <a:latin typeface="Calibri" pitchFamily="34" charset="0"/>
                <a:cs typeface="Calibri" pitchFamily="34" charset="0"/>
              </a:rPr>
              <a:t> – In this section you will need to explain how you intend on making the game in terms of staffing, production times, resources, levels of skill, marketing and promotion and the technical details like machine format, dimensions, add-ons, online and offline play etc.</a:t>
            </a:r>
          </a:p>
          <a:p>
            <a:pPr marL="0" lvl="1" indent="0">
              <a:buNone/>
            </a:pPr>
            <a:r>
              <a:rPr lang="en-GB" b="1" dirty="0" smtClean="0">
                <a:latin typeface="Calibri" pitchFamily="34" charset="0"/>
                <a:cs typeface="Calibri" pitchFamily="34" charset="0"/>
              </a:rPr>
              <a:t>P3.3 </a:t>
            </a:r>
            <a:r>
              <a:rPr lang="en-GB" b="1" dirty="0">
                <a:latin typeface="Calibri" pitchFamily="34" charset="0"/>
                <a:cs typeface="Calibri" pitchFamily="34" charset="0"/>
              </a:rPr>
              <a:t>– Task </a:t>
            </a:r>
            <a:r>
              <a:rPr lang="en-GB" b="1" dirty="0" smtClean="0">
                <a:latin typeface="Calibri" pitchFamily="34" charset="0"/>
                <a:cs typeface="Calibri" pitchFamily="34" charset="0"/>
              </a:rPr>
              <a:t>03 </a:t>
            </a:r>
            <a:r>
              <a:rPr lang="en-GB" b="1" dirty="0">
                <a:latin typeface="Calibri" pitchFamily="34" charset="0"/>
                <a:cs typeface="Calibri" pitchFamily="34" charset="0"/>
              </a:rPr>
              <a:t>– </a:t>
            </a:r>
            <a:r>
              <a:rPr lang="en-GB" dirty="0">
                <a:latin typeface="Calibri" pitchFamily="34" charset="0"/>
                <a:cs typeface="Calibri" pitchFamily="34" charset="0"/>
              </a:rPr>
              <a:t>Within your documentation, create a section that contains the </a:t>
            </a:r>
            <a:r>
              <a:rPr lang="en-GB" b="1" dirty="0" smtClean="0">
                <a:latin typeface="Calibri" pitchFamily="34" charset="0"/>
                <a:cs typeface="Calibri" pitchFamily="34" charset="0"/>
              </a:rPr>
              <a:t>Programming</a:t>
            </a:r>
            <a:r>
              <a:rPr lang="en-GB" dirty="0" smtClean="0">
                <a:latin typeface="Calibri" pitchFamily="34" charset="0"/>
                <a:cs typeface="Calibri" pitchFamily="34" charset="0"/>
              </a:rPr>
              <a:t> creation justification, </a:t>
            </a:r>
            <a:r>
              <a:rPr lang="en-GB" b="1" dirty="0" smtClean="0">
                <a:latin typeface="Calibri" pitchFamily="34" charset="0"/>
                <a:cs typeface="Calibri" pitchFamily="34" charset="0"/>
              </a:rPr>
              <a:t>Instructional Data Analysis</a:t>
            </a:r>
            <a:r>
              <a:rPr lang="en-GB" dirty="0" smtClean="0">
                <a:latin typeface="Calibri" pitchFamily="34" charset="0"/>
                <a:cs typeface="Calibri" pitchFamily="34" charset="0"/>
              </a:rPr>
              <a:t> and </a:t>
            </a:r>
            <a:r>
              <a:rPr lang="en-GB" b="1" dirty="0" smtClean="0">
                <a:latin typeface="Calibri" pitchFamily="34" charset="0"/>
                <a:cs typeface="Calibri" pitchFamily="34" charset="0"/>
              </a:rPr>
              <a:t>Logistics </a:t>
            </a:r>
            <a:r>
              <a:rPr lang="en-GB" dirty="0" smtClean="0">
                <a:latin typeface="Calibri" pitchFamily="34" charset="0"/>
                <a:cs typeface="Calibri" pitchFamily="34" charset="0"/>
              </a:rPr>
              <a:t>of the game format with evidence of the </a:t>
            </a:r>
            <a:r>
              <a:rPr lang="en-GB" b="1" dirty="0" smtClean="0">
                <a:latin typeface="Calibri" pitchFamily="34" charset="0"/>
                <a:cs typeface="Calibri" pitchFamily="34" charset="0"/>
              </a:rPr>
              <a:t>Project Plan</a:t>
            </a:r>
            <a:r>
              <a:rPr lang="en-GB" dirty="0" smtClean="0">
                <a:latin typeface="Calibri" pitchFamily="34" charset="0"/>
                <a:cs typeface="Calibri" pitchFamily="34" charset="0"/>
              </a:rPr>
              <a:t>.</a:t>
            </a:r>
            <a:endParaRPr lang="en-GB" dirty="0">
              <a:latin typeface="Calibri" pitchFamily="34" charset="0"/>
              <a:cs typeface="Calibri" pitchFamily="34" charset="0"/>
            </a:endParaRPr>
          </a:p>
          <a:p>
            <a:pPr marL="0" lvl="1" indent="0">
              <a:buNone/>
            </a:pPr>
            <a:endParaRPr lang="en-GB" dirty="0">
              <a:latin typeface="Calibri" pitchFamily="34" charset="0"/>
              <a:cs typeface="Calibri" pitchFamily="34" charset="0"/>
            </a:endParaRPr>
          </a:p>
        </p:txBody>
      </p:sp>
      <p:sp>
        <p:nvSpPr>
          <p:cNvPr id="3" name="Title 2"/>
          <p:cNvSpPr>
            <a:spLocks noGrp="1"/>
          </p:cNvSpPr>
          <p:nvPr>
            <p:ph type="title"/>
          </p:nvPr>
        </p:nvSpPr>
        <p:spPr>
          <a:xfrm>
            <a:off x="230832" y="116632"/>
            <a:ext cx="8733656" cy="648072"/>
          </a:xfrm>
        </p:spPr>
        <p:txBody>
          <a:bodyPr>
            <a:normAutofit fontScale="90000"/>
          </a:bodyPr>
          <a:lstStyle/>
          <a:p>
            <a:r>
              <a:rPr lang="en-GB" sz="3200" dirty="0" smtClean="0"/>
              <a:t>P3.3 </a:t>
            </a:r>
            <a:r>
              <a:rPr lang="en-GB" sz="3200" dirty="0" smtClean="0"/>
              <a:t>- </a:t>
            </a:r>
            <a:r>
              <a:rPr lang="en-GB" sz="3200" dirty="0" smtClean="0"/>
              <a:t>Game </a:t>
            </a:r>
            <a:r>
              <a:rPr lang="en-GB" sz="3200" dirty="0"/>
              <a:t>design documentation </a:t>
            </a:r>
            <a:r>
              <a:rPr lang="en-GB" sz="3200" dirty="0" smtClean="0"/>
              <a:t>- Artwork</a:t>
            </a:r>
            <a:endParaRPr lang="en-GB" sz="3200" dirty="0"/>
          </a:p>
        </p:txBody>
      </p:sp>
    </p:spTree>
    <p:extLst>
      <p:ext uri="{BB962C8B-B14F-4D97-AF65-F5344CB8AC3E}">
        <p14:creationId xmlns:p14="http://schemas.microsoft.com/office/powerpoint/2010/main" val="13801760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2"/>
            <a:ext cx="8784976" cy="5544616"/>
          </a:xfrm>
        </p:spPr>
        <p:txBody>
          <a:bodyPr>
            <a:noAutofit/>
          </a:bodyPr>
          <a:lstStyle/>
          <a:p>
            <a:pPr marL="273050" lvl="1" indent="-273050">
              <a:buFont typeface="Wingdings 3" pitchFamily="18" charset="2"/>
              <a:buChar char=""/>
            </a:pPr>
            <a:r>
              <a:rPr lang="en-GB" sz="1800" b="1" dirty="0" smtClean="0">
                <a:latin typeface="Calibri" pitchFamily="34" charset="0"/>
                <a:cs typeface="Calibri" pitchFamily="34" charset="0"/>
              </a:rPr>
              <a:t>Brief </a:t>
            </a:r>
            <a:r>
              <a:rPr lang="en-GB" sz="1800" b="1" dirty="0">
                <a:latin typeface="Calibri" pitchFamily="34" charset="0"/>
                <a:cs typeface="Calibri" pitchFamily="34" charset="0"/>
              </a:rPr>
              <a:t>description of the overall </a:t>
            </a:r>
            <a:r>
              <a:rPr lang="en-GB" sz="1800" b="1" dirty="0" smtClean="0">
                <a:latin typeface="Calibri" pitchFamily="34" charset="0"/>
                <a:cs typeface="Calibri" pitchFamily="34" charset="0"/>
              </a:rPr>
              <a:t>story </a:t>
            </a:r>
            <a:r>
              <a:rPr lang="en-GB" sz="1800" dirty="0" smtClean="0">
                <a:latin typeface="Calibri" pitchFamily="34" charset="0"/>
                <a:cs typeface="Calibri" pitchFamily="34" charset="0"/>
              </a:rPr>
              <a:t>– using the explanation from LO2 you need to create section that outlines the overall story for your game, who is in it, what they do, what is the ultimate goal, how do they achieve this. And when concluded explain how this make the storyline achieved, will it be </a:t>
            </a:r>
            <a:r>
              <a:rPr lang="en-GB" sz="1800" dirty="0">
                <a:latin typeface="Calibri" pitchFamily="34" charset="0"/>
                <a:cs typeface="Calibri" pitchFamily="34" charset="0"/>
              </a:rPr>
              <a:t>l</a:t>
            </a:r>
            <a:r>
              <a:rPr lang="en-GB" sz="1800" dirty="0" smtClean="0">
                <a:latin typeface="Calibri" pitchFamily="34" charset="0"/>
                <a:cs typeface="Calibri" pitchFamily="34" charset="0"/>
              </a:rPr>
              <a:t>eft open for a sequel, will the add-ons be capable of extending the storyline or act as a prelude or side mission for the game.</a:t>
            </a:r>
          </a:p>
          <a:p>
            <a:pPr marL="273050" lvl="1" indent="-273050">
              <a:buFont typeface="Wingdings 3" pitchFamily="18" charset="2"/>
              <a:buChar char=""/>
            </a:pPr>
            <a:r>
              <a:rPr lang="en-GB" sz="1800" b="1" dirty="0" smtClean="0">
                <a:latin typeface="Calibri" pitchFamily="34" charset="0"/>
                <a:cs typeface="Calibri" pitchFamily="34" charset="0"/>
              </a:rPr>
              <a:t>Analysis </a:t>
            </a:r>
            <a:r>
              <a:rPr lang="en-GB" sz="1800" b="1" dirty="0">
                <a:latin typeface="Calibri" pitchFamily="34" charset="0"/>
                <a:cs typeface="Calibri" pitchFamily="34" charset="0"/>
              </a:rPr>
              <a:t>of competition and why this game would be better </a:t>
            </a:r>
            <a:r>
              <a:rPr lang="en-GB" sz="1800" dirty="0" smtClean="0">
                <a:latin typeface="Calibri" pitchFamily="34" charset="0"/>
                <a:cs typeface="Calibri" pitchFamily="34" charset="0"/>
              </a:rPr>
              <a:t>– In a separate section you need to explain who and what the direct competition is. All games have a genre and therefor all games have a rival, something similar, a potential sequel to something that exists, perhaps the game that inspired your game. Then state what your catch will be, why is yours different, what will make it better, why do people buy need when there is GTA, why Gears when there is Halo.</a:t>
            </a:r>
          </a:p>
          <a:p>
            <a:pPr marL="273050" lvl="1" indent="-273050">
              <a:buFont typeface="Wingdings 3" pitchFamily="18" charset="2"/>
              <a:buChar char=""/>
            </a:pPr>
            <a:r>
              <a:rPr lang="en-GB" sz="1800" b="1" dirty="0" smtClean="0">
                <a:latin typeface="Calibri" pitchFamily="34" charset="0"/>
                <a:cs typeface="Calibri" pitchFamily="34" charset="0"/>
              </a:rPr>
              <a:t>An </a:t>
            </a:r>
            <a:r>
              <a:rPr lang="en-GB" sz="1800" b="1" dirty="0">
                <a:latin typeface="Calibri" pitchFamily="34" charset="0"/>
                <a:cs typeface="Calibri" pitchFamily="34" charset="0"/>
              </a:rPr>
              <a:t>overview of how the game will look and play </a:t>
            </a:r>
            <a:r>
              <a:rPr lang="en-GB" sz="1800" dirty="0" smtClean="0">
                <a:latin typeface="Calibri" pitchFamily="34" charset="0"/>
                <a:cs typeface="Calibri" pitchFamily="34" charset="0"/>
              </a:rPr>
              <a:t>– For this section describe a level, how it looks, how the character moves, what objects do they use, what is the threat, how do they overcome the threat. Describe the menu, the interface, the control system, the start screen, the pause and options. And describe it in technical terms that will appeal to the target audience.</a:t>
            </a:r>
          </a:p>
          <a:p>
            <a:pPr marL="0" lvl="1" indent="0">
              <a:buNone/>
            </a:pPr>
            <a:r>
              <a:rPr lang="en-GB" sz="1800" b="1" dirty="0" smtClean="0">
                <a:latin typeface="Calibri" pitchFamily="34" charset="0"/>
                <a:cs typeface="Calibri" pitchFamily="34" charset="0"/>
              </a:rPr>
              <a:t>P3.4 </a:t>
            </a:r>
            <a:r>
              <a:rPr lang="en-GB" sz="1800" b="1" dirty="0">
                <a:latin typeface="Calibri" pitchFamily="34" charset="0"/>
                <a:cs typeface="Calibri" pitchFamily="34" charset="0"/>
              </a:rPr>
              <a:t>– Task </a:t>
            </a:r>
            <a:r>
              <a:rPr lang="en-GB" sz="1800" b="1" dirty="0" smtClean="0">
                <a:latin typeface="Calibri" pitchFamily="34" charset="0"/>
                <a:cs typeface="Calibri" pitchFamily="34" charset="0"/>
              </a:rPr>
              <a:t>04 </a:t>
            </a:r>
            <a:r>
              <a:rPr lang="en-GB" sz="1800" b="1" dirty="0">
                <a:latin typeface="Calibri" pitchFamily="34" charset="0"/>
                <a:cs typeface="Calibri" pitchFamily="34" charset="0"/>
              </a:rPr>
              <a:t>– </a:t>
            </a:r>
            <a:r>
              <a:rPr lang="en-GB" sz="1800" dirty="0">
                <a:latin typeface="Calibri" pitchFamily="34" charset="0"/>
                <a:cs typeface="Calibri" pitchFamily="34" charset="0"/>
              </a:rPr>
              <a:t>Within your documentation, create a section that contains the </a:t>
            </a:r>
            <a:r>
              <a:rPr lang="en-GB" sz="1800" b="1" dirty="0" smtClean="0">
                <a:latin typeface="Calibri" pitchFamily="34" charset="0"/>
                <a:cs typeface="Calibri" pitchFamily="34" charset="0"/>
              </a:rPr>
              <a:t>Story</a:t>
            </a:r>
            <a:r>
              <a:rPr lang="en-GB" sz="1800" dirty="0" smtClean="0">
                <a:latin typeface="Calibri" pitchFamily="34" charset="0"/>
                <a:cs typeface="Calibri" pitchFamily="34" charset="0"/>
              </a:rPr>
              <a:t> with </a:t>
            </a:r>
            <a:r>
              <a:rPr lang="en-GB" sz="1800" dirty="0">
                <a:latin typeface="Calibri" pitchFamily="34" charset="0"/>
                <a:cs typeface="Calibri" pitchFamily="34" charset="0"/>
              </a:rPr>
              <a:t>justification, </a:t>
            </a:r>
            <a:r>
              <a:rPr lang="en-GB" sz="1800" b="1" dirty="0" smtClean="0">
                <a:latin typeface="Calibri" pitchFamily="34" charset="0"/>
                <a:cs typeface="Calibri" pitchFamily="34" charset="0"/>
              </a:rPr>
              <a:t>Competitor Analysis</a:t>
            </a:r>
            <a:r>
              <a:rPr lang="en-GB" sz="1800" dirty="0" smtClean="0">
                <a:latin typeface="Calibri" pitchFamily="34" charset="0"/>
                <a:cs typeface="Calibri" pitchFamily="34" charset="0"/>
              </a:rPr>
              <a:t>, and </a:t>
            </a:r>
            <a:r>
              <a:rPr lang="en-GB" sz="1800" b="1" dirty="0" smtClean="0">
                <a:latin typeface="Calibri" pitchFamily="34" charset="0"/>
                <a:cs typeface="Calibri" pitchFamily="34" charset="0"/>
              </a:rPr>
              <a:t>Look </a:t>
            </a:r>
            <a:r>
              <a:rPr lang="en-GB" sz="1800" dirty="0" smtClean="0">
                <a:latin typeface="Calibri" pitchFamily="34" charset="0"/>
                <a:cs typeface="Calibri" pitchFamily="34" charset="0"/>
              </a:rPr>
              <a:t>of </a:t>
            </a:r>
            <a:r>
              <a:rPr lang="en-GB" sz="1800" dirty="0">
                <a:latin typeface="Calibri" pitchFamily="34" charset="0"/>
                <a:cs typeface="Calibri" pitchFamily="34" charset="0"/>
              </a:rPr>
              <a:t>the game format</a:t>
            </a:r>
            <a:r>
              <a:rPr lang="en-GB" sz="1800" dirty="0" smtClean="0">
                <a:latin typeface="Calibri" pitchFamily="34" charset="0"/>
                <a:cs typeface="Calibri" pitchFamily="34" charset="0"/>
              </a:rPr>
              <a:t>.</a:t>
            </a:r>
            <a:endParaRPr lang="en-GB" sz="1800" dirty="0">
              <a:latin typeface="Calibri" pitchFamily="34" charset="0"/>
              <a:cs typeface="Calibri" pitchFamily="34" charset="0"/>
            </a:endParaRPr>
          </a:p>
        </p:txBody>
      </p:sp>
      <p:sp>
        <p:nvSpPr>
          <p:cNvPr id="3" name="Title 2"/>
          <p:cNvSpPr>
            <a:spLocks noGrp="1"/>
          </p:cNvSpPr>
          <p:nvPr>
            <p:ph type="title"/>
          </p:nvPr>
        </p:nvSpPr>
        <p:spPr>
          <a:xfrm>
            <a:off x="230832" y="116632"/>
            <a:ext cx="8733656" cy="648072"/>
          </a:xfrm>
        </p:spPr>
        <p:txBody>
          <a:bodyPr>
            <a:noAutofit/>
          </a:bodyPr>
          <a:lstStyle/>
          <a:p>
            <a:r>
              <a:rPr lang="en-GB" sz="2400" dirty="0" smtClean="0"/>
              <a:t>P3.4 </a:t>
            </a:r>
            <a:r>
              <a:rPr lang="en-GB" sz="2400" dirty="0" smtClean="0"/>
              <a:t>- </a:t>
            </a:r>
            <a:r>
              <a:rPr lang="en-GB" sz="2400" dirty="0" smtClean="0"/>
              <a:t>Game </a:t>
            </a:r>
            <a:r>
              <a:rPr lang="en-GB" sz="2400" dirty="0"/>
              <a:t>design documentation </a:t>
            </a:r>
            <a:r>
              <a:rPr lang="en-GB" sz="2400" dirty="0" smtClean="0"/>
              <a:t>– Story and Look</a:t>
            </a:r>
            <a:endParaRPr lang="en-GB" sz="2400" dirty="0"/>
          </a:p>
        </p:txBody>
      </p:sp>
    </p:spTree>
    <p:extLst>
      <p:ext uri="{BB962C8B-B14F-4D97-AF65-F5344CB8AC3E}">
        <p14:creationId xmlns:p14="http://schemas.microsoft.com/office/powerpoint/2010/main" val="318454148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Enderoth">
      <a:dk1>
        <a:sysClr val="windowText" lastClr="000000"/>
      </a:dk1>
      <a:lt1>
        <a:sysClr val="window" lastClr="FFFFFF"/>
      </a:lt1>
      <a:dk2>
        <a:srgbClr val="1F497D"/>
      </a:dk2>
      <a:lt2>
        <a:srgbClr val="EEECE1"/>
      </a:lt2>
      <a:accent1>
        <a:srgbClr val="00B050"/>
      </a:accent1>
      <a:accent2>
        <a:srgbClr val="C0504D"/>
      </a:accent2>
      <a:accent3>
        <a:srgbClr val="9BBB59"/>
      </a:accent3>
      <a:accent4>
        <a:srgbClr val="C3D69B"/>
      </a:accent4>
      <a:accent5>
        <a:srgbClr val="C3D69B"/>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Template>
  <TotalTime>15230</TotalTime>
  <Words>4178</Words>
  <Application>Microsoft Office PowerPoint</Application>
  <PresentationFormat>On-screen Show (4:3)</PresentationFormat>
  <Paragraphs>146</Paragraphs>
  <Slides>16</Slides>
  <Notes>2</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Concourse</vt:lpstr>
      <vt:lpstr>Unit 32</vt:lpstr>
      <vt:lpstr>LO3 - Assessment Criteria</vt:lpstr>
      <vt:lpstr>Assessment Criteria P3, M3 and D3</vt:lpstr>
      <vt:lpstr>LO3 - Understand game platform types</vt:lpstr>
      <vt:lpstr>P3.1 - Game design documentation - Intro</vt:lpstr>
      <vt:lpstr>P3.1 - Game design documentation - Intro</vt:lpstr>
      <vt:lpstr>P3.2 - Game design documentation - Artwork</vt:lpstr>
      <vt:lpstr>P3.3 - Game design documentation - Artwork</vt:lpstr>
      <vt:lpstr>P3.4 - Game design documentation – Story and Look</vt:lpstr>
      <vt:lpstr>D3.1 - Game design documentation – High Concept</vt:lpstr>
      <vt:lpstr>M3.1 - Understand game platform types </vt:lpstr>
      <vt:lpstr>P3.5 - Understand game platform types – Legal Implications </vt:lpstr>
      <vt:lpstr>P3.5 - Understand game platform types – Ethical Implications </vt:lpstr>
      <vt:lpstr>P3.5 - Understand game platform types – Ethical Implications </vt:lpstr>
      <vt:lpstr>PowerPoint Presentation</vt:lpstr>
      <vt:lpstr>LO3 - 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309</cp:revision>
  <dcterms:created xsi:type="dcterms:W3CDTF">2010-12-28T13:51:34Z</dcterms:created>
  <dcterms:modified xsi:type="dcterms:W3CDTF">2014-07-31T11:07:27Z</dcterms:modified>
</cp:coreProperties>
</file>